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72" r:id="rId2"/>
  </p:sldMasterIdLst>
  <p:sldIdLst>
    <p:sldId id="256" r:id="rId3"/>
    <p:sldId id="306" r:id="rId4"/>
    <p:sldId id="307" r:id="rId5"/>
    <p:sldId id="308" r:id="rId6"/>
    <p:sldId id="309" r:id="rId7"/>
    <p:sldId id="261" r:id="rId8"/>
    <p:sldId id="287" r:id="rId9"/>
    <p:sldId id="285" r:id="rId10"/>
    <p:sldId id="257" r:id="rId11"/>
    <p:sldId id="286" r:id="rId12"/>
    <p:sldId id="288" r:id="rId13"/>
    <p:sldId id="258" r:id="rId14"/>
    <p:sldId id="289" r:id="rId15"/>
    <p:sldId id="271" r:id="rId16"/>
    <p:sldId id="290" r:id="rId17"/>
    <p:sldId id="272" r:id="rId18"/>
    <p:sldId id="291" r:id="rId19"/>
    <p:sldId id="273" r:id="rId20"/>
    <p:sldId id="292" r:id="rId21"/>
    <p:sldId id="278" r:id="rId22"/>
    <p:sldId id="259" r:id="rId23"/>
    <p:sldId id="274" r:id="rId24"/>
    <p:sldId id="276" r:id="rId25"/>
    <p:sldId id="283" r:id="rId26"/>
    <p:sldId id="275" r:id="rId27"/>
    <p:sldId id="282" r:id="rId28"/>
    <p:sldId id="277" r:id="rId29"/>
    <p:sldId id="280" r:id="rId30"/>
    <p:sldId id="281" r:id="rId31"/>
    <p:sldId id="262" r:id="rId32"/>
    <p:sldId id="263" r:id="rId33"/>
    <p:sldId id="293" r:id="rId34"/>
    <p:sldId id="264" r:id="rId35"/>
    <p:sldId id="294" r:id="rId36"/>
    <p:sldId id="284" r:id="rId37"/>
    <p:sldId id="295" r:id="rId38"/>
    <p:sldId id="305" r:id="rId39"/>
    <p:sldId id="266" r:id="rId40"/>
    <p:sldId id="298" r:id="rId41"/>
    <p:sldId id="296" r:id="rId42"/>
    <p:sldId id="267" r:id="rId43"/>
    <p:sldId id="312" r:id="rId44"/>
    <p:sldId id="310" r:id="rId45"/>
    <p:sldId id="304" r:id="rId46"/>
    <p:sldId id="270" r:id="rId47"/>
    <p:sldId id="299" r:id="rId48"/>
    <p:sldId id="300" r:id="rId49"/>
    <p:sldId id="297" r:id="rId50"/>
    <p:sldId id="268" r:id="rId51"/>
    <p:sldId id="301" r:id="rId52"/>
    <p:sldId id="269" r:id="rId53"/>
    <p:sldId id="303" r:id="rId54"/>
    <p:sldId id="302" r:id="rId5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280"/>
    <p:restoredTop sz="94617"/>
  </p:normalViewPr>
  <p:slideViewPr>
    <p:cSldViewPr snapToGrid="0" snapToObjects="1">
      <p:cViewPr>
        <p:scale>
          <a:sx n="150" d="100"/>
          <a:sy n="150" d="100"/>
        </p:scale>
        <p:origin x="24" y="-4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theme" Target="theme/theme1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viewProps" Target="viewProp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23589-D1FE-5045-809F-56B69D3AD8BF}" type="datetimeFigureOut">
              <a:rPr lang="en-US" smtClean="0"/>
              <a:t>9/24/19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F504-64E0-8F44-9A26-DEA4139B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5774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23589-D1FE-5045-809F-56B69D3AD8BF}" type="datetimeFigureOut">
              <a:rPr lang="en-US" smtClean="0"/>
              <a:t>9/24/19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F504-64E0-8F44-9A26-DEA4139B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2082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23589-D1FE-5045-809F-56B69D3AD8BF}" type="datetimeFigureOut">
              <a:rPr lang="en-US" smtClean="0"/>
              <a:t>9/24/19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F504-64E0-8F44-9A26-DEA4139B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43942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13335" y="802299"/>
            <a:ext cx="6477805" cy="2541431"/>
          </a:xfrm>
        </p:spPr>
        <p:txBody>
          <a:bodyPr bIns="0" anchor="b">
            <a:normAutofit/>
          </a:bodyPr>
          <a:lstStyle>
            <a:lvl1pPr algn="l">
              <a:defRPr sz="49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13335" y="3531205"/>
            <a:ext cx="6477804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350" b="0" cap="all" baseline="0">
                <a:solidFill>
                  <a:schemeClr val="tx1"/>
                </a:solidFill>
              </a:defRPr>
            </a:lvl1pPr>
            <a:lvl2pPr marL="342900" indent="0" algn="ctr">
              <a:buNone/>
              <a:defRPr sz="135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12376" y="329308"/>
            <a:ext cx="3730436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8249" y="798973"/>
            <a:ext cx="608264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813335" y="3528542"/>
            <a:ext cx="6477804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22192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090422" y="1847088"/>
            <a:ext cx="720564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630006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0679" y="1756130"/>
            <a:ext cx="6482366" cy="1887950"/>
          </a:xfrm>
        </p:spPr>
        <p:txBody>
          <a:bodyPr anchor="b">
            <a:normAutofit/>
          </a:bodyPr>
          <a:lstStyle>
            <a:lvl1pPr algn="l">
              <a:defRPr sz="27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0679" y="3806196"/>
            <a:ext cx="6472835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35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090679" y="3804985"/>
            <a:ext cx="6472835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89482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6913" y="804890"/>
            <a:ext cx="7204226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85498" y="2010879"/>
            <a:ext cx="3483864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10328" y="2017343"/>
            <a:ext cx="3483864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9/24/19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090422" y="1847088"/>
            <a:ext cx="720564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174060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5394" y="804164"/>
            <a:ext cx="7205746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85393" y="2019550"/>
            <a:ext cx="3483864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650" b="0" cap="all" baseline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85393" y="2824270"/>
            <a:ext cx="3483864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09272" y="2023004"/>
            <a:ext cx="3483864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650" b="0" cap="all" baseline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09272" y="2821491"/>
            <a:ext cx="3483864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9/24/19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090422" y="1847088"/>
            <a:ext cx="720564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99861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9/24/19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090422" y="1847088"/>
            <a:ext cx="720564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580870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9/24/19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754479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3504" y="798973"/>
            <a:ext cx="2454824" cy="2247117"/>
          </a:xfrm>
        </p:spPr>
        <p:txBody>
          <a:bodyPr anchor="b">
            <a:normAutofit/>
          </a:bodyPr>
          <a:lstStyle>
            <a:lvl1pPr algn="l">
              <a:defRPr sz="1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82785" y="798974"/>
            <a:ext cx="4509353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83504" y="3205492"/>
            <a:ext cx="2456260" cy="2248181"/>
          </a:xfrm>
        </p:spPr>
        <p:txBody>
          <a:bodyPr/>
          <a:lstStyle>
            <a:lvl1pPr marL="0" indent="0" algn="l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9/24/19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086210" y="3205491"/>
            <a:ext cx="2452118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04346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23589-D1FE-5045-809F-56B69D3AD8BF}" type="datetimeFigureOut">
              <a:rPr lang="en-US" smtClean="0"/>
              <a:t>9/24/19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F504-64E0-8F44-9A26-DEA4139B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74087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5608041" y="482171"/>
            <a:ext cx="3055900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8405" y="1129513"/>
            <a:ext cx="4149246" cy="1830584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3292" y="1122543"/>
            <a:ext cx="2093378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87747" y="3145992"/>
            <a:ext cx="4143303" cy="2003742"/>
          </a:xfrm>
        </p:spPr>
        <p:txBody>
          <a:bodyPr>
            <a:normAutofit/>
          </a:bodyPr>
          <a:lstStyle>
            <a:lvl1pPr marL="0" indent="0" algn="l">
              <a:buNone/>
              <a:defRPr sz="135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85537" y="5469857"/>
            <a:ext cx="4145513" cy="320123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dirty="0"/>
              <a:pPr/>
              <a:t>9/24/19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85537" y="318641"/>
            <a:ext cx="4155753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085537" y="3143605"/>
            <a:ext cx="414551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651873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090422" y="1847088"/>
            <a:ext cx="720564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918533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79333" y="798974"/>
            <a:ext cx="1211807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83504" y="798974"/>
            <a:ext cx="5871623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7079333" y="798974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26710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23589-D1FE-5045-809F-56B69D3AD8BF}" type="datetimeFigureOut">
              <a:rPr lang="en-US" smtClean="0"/>
              <a:t>9/24/19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F504-64E0-8F44-9A26-DEA4139B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8386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23589-D1FE-5045-809F-56B69D3AD8BF}" type="datetimeFigureOut">
              <a:rPr lang="en-US" smtClean="0"/>
              <a:t>9/24/19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F504-64E0-8F44-9A26-DEA4139B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2036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23589-D1FE-5045-809F-56B69D3AD8BF}" type="datetimeFigureOut">
              <a:rPr lang="en-US" smtClean="0"/>
              <a:t>9/24/19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F504-64E0-8F44-9A26-DEA4139B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9314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23589-D1FE-5045-809F-56B69D3AD8BF}" type="datetimeFigureOut">
              <a:rPr lang="en-US" smtClean="0"/>
              <a:t>9/24/19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F504-64E0-8F44-9A26-DEA4139B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6823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23589-D1FE-5045-809F-56B69D3AD8BF}" type="datetimeFigureOut">
              <a:rPr lang="en-US" smtClean="0"/>
              <a:t>9/24/19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F504-64E0-8F44-9A26-DEA4139B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8810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23589-D1FE-5045-809F-56B69D3AD8BF}" type="datetimeFigureOut">
              <a:rPr lang="en-US" smtClean="0"/>
              <a:t>9/24/19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F504-64E0-8F44-9A26-DEA4139B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6139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23589-D1FE-5045-809F-56B69D3AD8BF}" type="datetimeFigureOut">
              <a:rPr lang="en-US" smtClean="0"/>
              <a:t>9/24/19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F504-64E0-8F44-9A26-DEA4139B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2537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223589-D1FE-5045-809F-56B69D3AD8BF}" type="datetimeFigureOut">
              <a:rPr lang="en-US" smtClean="0"/>
              <a:t>9/24/19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26F504-64E0-8F44-9A26-DEA4139B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3996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7"/>
            <a:ext cx="9144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9144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88685" y="804520"/>
            <a:ext cx="7202456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88685" y="2015733"/>
            <a:ext cx="7202456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665604" y="330370"/>
            <a:ext cx="26255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9/24/19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684" y="329308"/>
            <a:ext cx="4454127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60046" y="798973"/>
            <a:ext cx="608264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1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9144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3746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4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120000"/>
        </a:lnSpc>
        <a:spcBef>
          <a:spcPts val="75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5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35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05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9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9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9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9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9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3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3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tiff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50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tiff"/><Relationship Id="rId5" Type="http://schemas.openxmlformats.org/officeDocument/2006/relationships/image" Target="../media/image53.png"/><Relationship Id="rId4" Type="http://schemas.openxmlformats.org/officeDocument/2006/relationships/image" Target="../media/image52.tiff"/><Relationship Id="rId9" Type="http://schemas.openxmlformats.org/officeDocument/2006/relationships/image" Target="../media/image5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tiff"/><Relationship Id="rId2" Type="http://schemas.openxmlformats.org/officeDocument/2006/relationships/image" Target="../media/image58.tif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0.tif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tiff"/><Relationship Id="rId2" Type="http://schemas.openxmlformats.org/officeDocument/2006/relationships/image" Target="../media/image61.tiff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tiff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7FDDCC-3B60-9A45-B6A6-1D6E8ADC19B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Time Series: Unit 5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3E9B45E-3133-724C-A0E3-92429E44DC7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 and ARMA!</a:t>
            </a:r>
          </a:p>
        </p:txBody>
      </p:sp>
    </p:spTree>
    <p:extLst>
      <p:ext uri="{BB962C8B-B14F-4D97-AF65-F5344CB8AC3E}">
        <p14:creationId xmlns:p14="http://schemas.microsoft.com/office/powerpoint/2010/main" val="28339735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9770A0-A1E5-6443-8136-0930AF42CA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889" y="2576063"/>
            <a:ext cx="7886700" cy="1325563"/>
          </a:xfrm>
        </p:spPr>
        <p:txBody>
          <a:bodyPr/>
          <a:lstStyle/>
          <a:p>
            <a:pPr algn="ctr"/>
            <a:r>
              <a:rPr lang="en-US" dirty="0"/>
              <a:t>Break Out 2</a:t>
            </a:r>
          </a:p>
        </p:txBody>
      </p:sp>
    </p:spTree>
    <p:extLst>
      <p:ext uri="{BB962C8B-B14F-4D97-AF65-F5344CB8AC3E}">
        <p14:creationId xmlns:p14="http://schemas.microsoft.com/office/powerpoint/2010/main" val="22666362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DEC5614-01D4-9A42-844E-6BB1846C7E3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2. 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for MA(2):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DEC5614-01D4-9A42-844E-6BB1846C7E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32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2D8B93B-E4C2-0546-9201-FC92DAE91E3C}"/>
                  </a:ext>
                </a:extLst>
              </p:cNvPr>
              <p:cNvSpPr/>
              <p:nvPr/>
            </p:nvSpPr>
            <p:spPr>
              <a:xfrm>
                <a:off x="1298243" y="2127418"/>
                <a:ext cx="6547514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−.8</m:t>
                      </m:r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+.5</m:t>
                      </m:r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</m:oMath>
                  </m:oMathPara>
                </a14:m>
                <a:endParaRPr lang="en-US" sz="36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2D8B93B-E4C2-0546-9201-FC92DAE91E3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8243" y="2127418"/>
                <a:ext cx="6547514" cy="646331"/>
              </a:xfrm>
              <a:prstGeom prst="rect">
                <a:avLst/>
              </a:prstGeom>
              <a:blipFill>
                <a:blip r:embed="rId3"/>
                <a:stretch>
                  <a:fillRect b="-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700583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DEC5614-01D4-9A42-844E-6BB1846C7E3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2. 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for MA(2):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DEC5614-01D4-9A42-844E-6BB1846C7E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32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2D8B93B-E4C2-0546-9201-FC92DAE91E3C}"/>
                  </a:ext>
                </a:extLst>
              </p:cNvPr>
              <p:cNvSpPr/>
              <p:nvPr/>
            </p:nvSpPr>
            <p:spPr>
              <a:xfrm>
                <a:off x="628650" y="2127418"/>
                <a:ext cx="7886700" cy="263681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−.8</m:t>
                      </m:r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+.5</m:t>
                      </m:r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</m:oMath>
                  </m:oMathPara>
                </a14:m>
                <a:endParaRPr lang="en-US" sz="360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/>
                              <a:ea typeface="Cambria Math"/>
                            </a:rPr>
                            <m:t>𝜃</m:t>
                          </m:r>
                        </m:e>
                        <m:sub>
                          <m:r>
                            <a:rPr lang="en-US" sz="3600" i="1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=.8</m:t>
                      </m:r>
                    </m:oMath>
                  </m:oMathPara>
                </a14:m>
                <a:endParaRPr lang="en-US" sz="3600" b="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/>
                              <a:ea typeface="Cambria Math"/>
                            </a:rPr>
                            <m:t>𝜃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/>
                            </a:rPr>
                            <m:t>2</m:t>
                          </m:r>
                        </m:sub>
                      </m:sSub>
                      <m:r>
                        <a:rPr lang="en-US" sz="3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−.5</m:t>
                      </m:r>
                    </m:oMath>
                  </m:oMathPara>
                </a14:m>
                <a:endParaRPr lang="en-US" sz="3600" dirty="0"/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l-GR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sz="3600" i="1">
                            <a:latin typeface="Cambria Math"/>
                            <a:ea typeface="Cambria Math"/>
                          </a:rPr>
                          <m:t>𝜌</m:t>
                        </m:r>
                      </m:e>
                      <m:sub>
                        <m:r>
                          <a:rPr lang="en-US" sz="3600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sz="3600" i="1">
                        <a:latin typeface="Cambria Math"/>
                      </a:rPr>
                      <m:t>=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                  </m:t>
                    </m:r>
                  </m:oMath>
                </a14:m>
                <a:r>
                  <a:rPr lang="en-US" sz="3600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−.8</m:t>
                        </m:r>
                        <m:r>
                          <a:rPr lang="en-US" sz="3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+(.8∗(−.5))</m:t>
                        </m:r>
                      </m:num>
                      <m:den>
                        <m:r>
                          <a:rPr lang="en-US" sz="36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1+ </m:t>
                        </m:r>
                        <m:sSup>
                          <m:sSupPr>
                            <m:ctrlPr>
                              <a:rPr lang="en-US" sz="3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.8</m:t>
                            </m:r>
                          </m:e>
                          <m:sup>
                            <m:r>
                              <a:rPr lang="en-US" sz="3600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2</m:t>
                            </m:r>
                          </m:sup>
                        </m:sSup>
                        <m:r>
                          <a:rPr lang="en-US" sz="3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3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(−</m:t>
                            </m:r>
                            <m:r>
                              <a:rPr lang="en-US" sz="3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sz="3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5)</m:t>
                            </m:r>
                          </m:e>
                          <m:sup>
                            <m:r>
                              <a:rPr lang="en-US" sz="3600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3600" i="1">
                        <a:solidFill>
                          <a:srgbClr val="FF0000"/>
                        </a:solidFill>
                        <a:latin typeface="Cambria Math"/>
                      </a:rPr>
                      <m:t>=−.</m:t>
                    </m:r>
                    <m:r>
                      <a:rPr lang="en-US" sz="3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6349</m:t>
                    </m:r>
                  </m:oMath>
                </a14:m>
                <a:endParaRPr lang="en-US" sz="36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2D8B93B-E4C2-0546-9201-FC92DAE91E3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2127418"/>
                <a:ext cx="7886700" cy="2636812"/>
              </a:xfrm>
              <a:prstGeom prst="rect">
                <a:avLst/>
              </a:prstGeom>
              <a:blipFill>
                <a:blip r:embed="rId3"/>
                <a:stretch>
                  <a:fillRect b="-38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EAF2F56C-BB3B-FF4C-92AE-1CE40E6B6E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1621" y="5675005"/>
            <a:ext cx="2222500" cy="939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203BF21-8EAC-EC4D-9A2F-EE6BF62085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048" y="3667860"/>
            <a:ext cx="2912769" cy="1231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879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DEC5614-01D4-9A42-844E-6BB1846C7E3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2. 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for MA(2):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DEC5614-01D4-9A42-844E-6BB1846C7E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32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2D8B93B-E4C2-0546-9201-FC92DAE91E3C}"/>
                  </a:ext>
                </a:extLst>
              </p:cNvPr>
              <p:cNvSpPr/>
              <p:nvPr/>
            </p:nvSpPr>
            <p:spPr>
              <a:xfrm>
                <a:off x="1298243" y="2127418"/>
                <a:ext cx="6547514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−.8</m:t>
                      </m:r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+.5</m:t>
                      </m:r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</m:oMath>
                  </m:oMathPara>
                </a14:m>
                <a:endParaRPr lang="en-US" sz="36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2D8B93B-E4C2-0546-9201-FC92DAE91E3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8243" y="2127418"/>
                <a:ext cx="6547514" cy="646331"/>
              </a:xfrm>
              <a:prstGeom prst="rect">
                <a:avLst/>
              </a:prstGeom>
              <a:blipFill>
                <a:blip r:embed="rId3"/>
                <a:stretch>
                  <a:fillRect b="-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701762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DEC5614-01D4-9A42-844E-6BB1846C7E3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2. 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for MA(2):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DEC5614-01D4-9A42-844E-6BB1846C7E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32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2D8B93B-E4C2-0546-9201-FC92DAE91E3C}"/>
                  </a:ext>
                </a:extLst>
              </p:cNvPr>
              <p:cNvSpPr/>
              <p:nvPr/>
            </p:nvSpPr>
            <p:spPr>
              <a:xfrm>
                <a:off x="1298243" y="2127418"/>
                <a:ext cx="6547514" cy="265598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−.8</m:t>
                      </m:r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+.5</m:t>
                      </m:r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</m:oMath>
                  </m:oMathPara>
                </a14:m>
                <a:endParaRPr lang="en-US" sz="360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/>
                              <a:ea typeface="Cambria Math"/>
                            </a:rPr>
                            <m:t>𝜃</m:t>
                          </m:r>
                        </m:e>
                        <m:sub>
                          <m:r>
                            <a:rPr lang="en-US" sz="3600" i="1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=.8</m:t>
                      </m:r>
                    </m:oMath>
                  </m:oMathPara>
                </a14:m>
                <a:endParaRPr lang="en-US" sz="3600" b="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/>
                              <a:ea typeface="Cambria Math"/>
                            </a:rPr>
                            <m:t>𝜃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/>
                            </a:rPr>
                            <m:t>2</m:t>
                          </m:r>
                        </m:sub>
                      </m:sSub>
                      <m:r>
                        <a:rPr lang="en-US" sz="3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−.5</m:t>
                      </m:r>
                    </m:oMath>
                  </m:oMathPara>
                </a14:m>
                <a:endParaRPr lang="en-US" sz="3600" dirty="0"/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l-GR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sz="3600" i="1">
                            <a:latin typeface="Cambria Math"/>
                            <a:ea typeface="Cambria Math"/>
                          </a:rPr>
                          <m:t>𝜌</m:t>
                        </m:r>
                      </m:e>
                      <m:sub>
                        <m:r>
                          <a:rPr lang="en-US" sz="3600" b="0" i="1" smtClean="0">
                            <a:latin typeface="Cambria Math" panose="02040503050406030204" pitchFamily="18" charset="0"/>
                            <a:ea typeface="Cambria Math"/>
                          </a:rPr>
                          <m:t>2</m:t>
                        </m:r>
                      </m:sub>
                    </m:sSub>
                    <m:r>
                      <a:rPr lang="en-US" sz="360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3600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sz="3600" i="1">
                                <a:latin typeface="Cambria Math"/>
                                <a:ea typeface="Cambria Math"/>
                              </a:rPr>
                              <m:t>−</m:t>
                            </m:r>
                            <m:r>
                              <a:rPr lang="en-US" sz="3600" i="1">
                                <a:latin typeface="Cambria Math"/>
                                <a:ea typeface="Cambria Math"/>
                              </a:rPr>
                              <m:t>𝜃</m:t>
                            </m:r>
                          </m:e>
                          <m:sub>
                            <m:r>
                              <a:rPr lang="en-US" sz="3600" i="1">
                                <a:latin typeface="Cambria Math"/>
                                <a:ea typeface="Cambria Math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sz="3600" i="1">
                            <a:latin typeface="Cambria Math"/>
                          </a:rPr>
                          <m:t>1+</m:t>
                        </m:r>
                        <m:sSubSup>
                          <m:sSubSup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3600" i="1">
                                <a:latin typeface="Cambria Math"/>
                                <a:ea typeface="Cambria Math"/>
                              </a:rPr>
                              <m:t>𝜃</m:t>
                            </m:r>
                          </m:e>
                          <m:sub>
                            <m:r>
                              <a:rPr lang="en-US" sz="3600" b="0" i="1" smtClean="0">
                                <a:latin typeface="Cambria Math" panose="02040503050406030204" pitchFamily="18" charset="0"/>
                                <a:ea typeface="Cambria Math"/>
                              </a:rPr>
                              <m:t>2</m:t>
                            </m:r>
                          </m:sub>
                          <m:sup>
                            <m:r>
                              <a:rPr lang="en-US" sz="3600" i="1">
                                <a:latin typeface="Cambria Math"/>
                              </a:rPr>
                              <m:t>2</m:t>
                            </m:r>
                          </m:sup>
                        </m:sSubSup>
                      </m:den>
                    </m:f>
                  </m:oMath>
                </a14:m>
                <a:r>
                  <a:rPr lang="en-US" sz="3600" dirty="0"/>
                  <a:t> = </a:t>
                </a:r>
                <a14:m>
                  <m:oMath xmlns:m="http://schemas.openxmlformats.org/officeDocument/2006/math">
                    <m:r>
                      <a:rPr lang="en-US" sz="3600" i="1">
                        <a:solidFill>
                          <a:srgbClr val="FF0000"/>
                        </a:solidFill>
                        <a:latin typeface="Cambria Math"/>
                      </a:rPr>
                      <m:t>.</m:t>
                    </m:r>
                    <m:f>
                      <m:fPr>
                        <m:ctrlPr>
                          <a:rPr lang="en-US" sz="3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−</m:t>
                        </m:r>
                        <m:r>
                          <a:rPr lang="en-US" sz="3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(−.5)</m:t>
                        </m:r>
                      </m:num>
                      <m:den>
                        <m:r>
                          <a:rPr lang="en-US" sz="36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1+ </m:t>
                        </m:r>
                        <m:sSup>
                          <m:sSupPr>
                            <m:ctrlPr>
                              <a:rPr lang="en-US" sz="3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.8</m:t>
                            </m:r>
                          </m:e>
                          <m:sup>
                            <m:r>
                              <a:rPr lang="en-US" sz="3600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2</m:t>
                            </m:r>
                          </m:sup>
                        </m:sSup>
                        <m:r>
                          <a:rPr lang="en-US" sz="3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3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sz="3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e>
                          <m:sup>
                            <m:r>
                              <a:rPr lang="en-US" sz="3600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3600" i="1">
                        <a:solidFill>
                          <a:srgbClr val="FF0000"/>
                        </a:solidFill>
                        <a:latin typeface="Cambria Math"/>
                      </a:rPr>
                      <m:t>=</m:t>
                    </m:r>
                    <m:r>
                      <a:rPr lang="en-US" sz="3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.2646</m:t>
                    </m:r>
                  </m:oMath>
                </a14:m>
                <a:endParaRPr lang="en-US" sz="36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2D8B93B-E4C2-0546-9201-FC92DAE91E3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8243" y="2127418"/>
                <a:ext cx="6547514" cy="2655983"/>
              </a:xfrm>
              <a:prstGeom prst="rect">
                <a:avLst/>
              </a:prstGeom>
              <a:blipFill>
                <a:blip r:embed="rId3"/>
                <a:stretch>
                  <a:fillRect b="-28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8F59197D-65FC-2845-B7ED-B7126F46B5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5478" y="5876111"/>
            <a:ext cx="1908578" cy="830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3581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DEC5614-01D4-9A42-844E-6BB1846C7E3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2. 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/>
                  <a:t>for MA(2):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DEC5614-01D4-9A42-844E-6BB1846C7E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32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2D8B93B-E4C2-0546-9201-FC92DAE91E3C}"/>
                  </a:ext>
                </a:extLst>
              </p:cNvPr>
              <p:cNvSpPr/>
              <p:nvPr/>
            </p:nvSpPr>
            <p:spPr>
              <a:xfrm>
                <a:off x="1298243" y="2127418"/>
                <a:ext cx="6547514" cy="12003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−.8</m:t>
                      </m:r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+.5</m:t>
                      </m:r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</m:oMath>
                  </m:oMathPara>
                </a14:m>
                <a:endParaRPr lang="en-US" sz="3600" i="1" dirty="0">
                  <a:latin typeface="Cambria Math" panose="02040503050406030204" pitchFamily="18" charset="0"/>
                </a:endParaRPr>
              </a:p>
              <a:p>
                <a:pPr algn="ctr"/>
                <a:endParaRPr lang="en-US" sz="36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2D8B93B-E4C2-0546-9201-FC92DAE91E3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8243" y="2127418"/>
                <a:ext cx="6547514" cy="120032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309072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DEC5614-01D4-9A42-844E-6BB1846C7E3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2. 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/>
                  <a:t>for MA(2):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DEC5614-01D4-9A42-844E-6BB1846C7E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32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2D8B93B-E4C2-0546-9201-FC92DAE91E3C}"/>
                  </a:ext>
                </a:extLst>
              </p:cNvPr>
              <p:cNvSpPr/>
              <p:nvPr/>
            </p:nvSpPr>
            <p:spPr>
              <a:xfrm>
                <a:off x="1298243" y="2127418"/>
                <a:ext cx="6547514" cy="23083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−.8</m:t>
                      </m:r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+.5</m:t>
                      </m:r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</m:oMath>
                  </m:oMathPara>
                </a14:m>
                <a:endParaRPr lang="en-US" sz="360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/>
                              <a:ea typeface="Cambria Math"/>
                            </a:rPr>
                            <m:t>𝜃</m:t>
                          </m:r>
                        </m:e>
                        <m:sub>
                          <m:r>
                            <a:rPr lang="en-US" sz="3600" i="1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=.8</m:t>
                      </m:r>
                    </m:oMath>
                  </m:oMathPara>
                </a14:m>
                <a:endParaRPr lang="en-US" sz="3600" b="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/>
                              <a:ea typeface="Cambria Math"/>
                            </a:rPr>
                            <m:t>𝜃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/>
                            </a:rPr>
                            <m:t>2</m:t>
                          </m:r>
                        </m:sub>
                      </m:sSub>
                      <m:r>
                        <a:rPr lang="en-US" sz="3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−.5</m:t>
                      </m:r>
                    </m:oMath>
                  </m:oMathPara>
                </a14:m>
                <a:endParaRPr lang="en-US" sz="36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l-GR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3600" i="1">
                              <a:latin typeface="Cambria Math"/>
                              <a:ea typeface="Cambria Math"/>
                            </a:rPr>
                            <m:t>𝜌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/>
                            </a:rPr>
                            <m:t>3</m:t>
                          </m:r>
                        </m:sub>
                      </m:sSub>
                      <m:r>
                        <a:rPr lang="en-US" sz="3600" i="1">
                          <a:latin typeface="Cambria Math"/>
                        </a:rPr>
                        <m:t>=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2D8B93B-E4C2-0546-9201-FC92DAE91E3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8243" y="2127418"/>
                <a:ext cx="6547514" cy="2308324"/>
              </a:xfrm>
              <a:prstGeom prst="rect">
                <a:avLst/>
              </a:prstGeom>
              <a:blipFill>
                <a:blip r:embed="rId3"/>
                <a:stretch>
                  <a:fillRect b="-2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54D26D62-62A2-9641-BE05-B2291A8DF37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517"/>
          <a:stretch/>
        </p:blipFill>
        <p:spPr>
          <a:xfrm>
            <a:off x="7369506" y="6464300"/>
            <a:ext cx="1597073" cy="39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3680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B848E-5F7A-D74F-89E6-D18E508AA3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9144000" cy="1325563"/>
          </a:xfrm>
        </p:spPr>
        <p:txBody>
          <a:bodyPr/>
          <a:lstStyle/>
          <a:p>
            <a:r>
              <a:rPr lang="en-US" dirty="0"/>
              <a:t>Verify the autocorrelations using </a:t>
            </a:r>
            <a:r>
              <a:rPr lang="en-US" dirty="0" err="1"/>
              <a:t>tswge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23559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B848E-5F7A-D74F-89E6-D18E508AA3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9144000" cy="1325563"/>
          </a:xfrm>
        </p:spPr>
        <p:txBody>
          <a:bodyPr/>
          <a:lstStyle/>
          <a:p>
            <a:r>
              <a:rPr lang="en-US" dirty="0"/>
              <a:t>Verify the autocorrelations using </a:t>
            </a:r>
            <a:r>
              <a:rPr lang="en-US" dirty="0" err="1"/>
              <a:t>tswge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9CBF3D-CC17-3C47-9686-408D987FA2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4611" y="1944976"/>
            <a:ext cx="6027193" cy="340932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D291612-971B-1A40-9B74-14749B768CE6}"/>
              </a:ext>
            </a:extLst>
          </p:cNvPr>
          <p:cNvSpPr/>
          <p:nvPr/>
        </p:nvSpPr>
        <p:spPr>
          <a:xfrm>
            <a:off x="2981596" y="1575644"/>
            <a:ext cx="31808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plotts.true.wge</a:t>
            </a:r>
            <a:r>
              <a:rPr lang="en-US" dirty="0"/>
              <a:t>(theta = c(.8,-.5))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91E19D7-5D04-4A4C-9CC5-8571C8B847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1780" y="5220079"/>
            <a:ext cx="6540500" cy="146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4141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3A291A8-A7B4-CD44-A18D-B257F11FEE8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</m:t>
                        </m:r>
                      </m:sub>
                    </m:sSub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for MA(1):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3A291A8-A7B4-CD44-A18D-B257F11FEE8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3215" r="-20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E15066DA-1E6E-BB4A-8186-8384DB1643F7}"/>
              </a:ext>
            </a:extLst>
          </p:cNvPr>
          <p:cNvSpPr txBox="1"/>
          <p:nvPr/>
        </p:nvSpPr>
        <p:spPr>
          <a:xfrm>
            <a:off x="313899" y="4644794"/>
            <a:ext cx="8952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will use this result a bit later…. maybe write this one down on a scratch sheet of paper.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B26C34A-FB19-7743-A968-31C96FC5FEA6}"/>
                  </a:ext>
                </a:extLst>
              </p:cNvPr>
              <p:cNvSpPr/>
              <p:nvPr/>
            </p:nvSpPr>
            <p:spPr>
              <a:xfrm>
                <a:off x="2983520" y="1852262"/>
                <a:ext cx="3176960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32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3200" i="1">
                          <a:latin typeface="Cambria Math" panose="02040503050406030204" pitchFamily="18" charset="0"/>
                        </a:rPr>
                        <m:t>−.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5</m:t>
                      </m:r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B26C34A-FB19-7743-A968-31C96FC5FE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3520" y="1852262"/>
                <a:ext cx="3176960" cy="584775"/>
              </a:xfrm>
              <a:prstGeom prst="rect">
                <a:avLst/>
              </a:prstGeom>
              <a:blipFill>
                <a:blip r:embed="rId3"/>
                <a:stretch>
                  <a:fillRect b="-42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510942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EDDC26-499A-2040-95C3-2A563DB6C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Cleaning Up Some Loose Ends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7F8E2B-4DD5-6E4C-A162-E61E4E81CF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1933" y="1608342"/>
            <a:ext cx="4944498" cy="3039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5288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3A291A8-A7B4-CD44-A18D-B257F11FEE8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</m:t>
                        </m:r>
                      </m:sub>
                    </m:sSub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for MA(1):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3A291A8-A7B4-CD44-A18D-B257F11FEE8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3215" r="-20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E795E012-DD5E-9E49-A1D8-5F13D3A7A4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8568" y="5072797"/>
            <a:ext cx="1752600" cy="16256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37007D31-A684-5F4F-9DD9-E0A781044C1C}"/>
                  </a:ext>
                </a:extLst>
              </p:cNvPr>
              <p:cNvSpPr/>
              <p:nvPr/>
            </p:nvSpPr>
            <p:spPr>
              <a:xfrm>
                <a:off x="2983520" y="1636097"/>
                <a:ext cx="3176960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32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3200" i="1">
                          <a:latin typeface="Cambria Math" panose="02040503050406030204" pitchFamily="18" charset="0"/>
                        </a:rPr>
                        <m:t>−.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5</m:t>
                      </m:r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37007D31-A684-5F4F-9DD9-E0A781044C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3520" y="1636097"/>
                <a:ext cx="3176960" cy="584775"/>
              </a:xfrm>
              <a:prstGeom prst="rect">
                <a:avLst/>
              </a:prstGeom>
              <a:blipFill>
                <a:blip r:embed="rId4"/>
                <a:stretch>
                  <a:fillRect b="-42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E15066DA-1E6E-BB4A-8186-8384DB1643F7}"/>
              </a:ext>
            </a:extLst>
          </p:cNvPr>
          <p:cNvSpPr txBox="1"/>
          <p:nvPr/>
        </p:nvSpPr>
        <p:spPr>
          <a:xfrm>
            <a:off x="313899" y="4644794"/>
            <a:ext cx="8952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will use this result a bit later…. maybe write this one down on a scratch sheet of paper.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7F1AB0B-A596-A540-8BBF-DF4D011FFEF2}"/>
                  </a:ext>
                </a:extLst>
              </p:cNvPr>
              <p:cNvSpPr/>
              <p:nvPr/>
            </p:nvSpPr>
            <p:spPr>
              <a:xfrm>
                <a:off x="3179033" y="3038784"/>
                <a:ext cx="4011163" cy="8933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l-GR" sz="3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sz="3200" i="1">
                            <a:latin typeface="Cambria Math"/>
                            <a:ea typeface="Cambria Math"/>
                          </a:rPr>
                          <m:t>𝜌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mbria Math"/>
                          </a:rPr>
                          <m:t>1</m:t>
                        </m:r>
                      </m:sub>
                    </m:sSub>
                    <m:r>
                      <a:rPr lang="en-US" sz="320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3200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latin typeface="Cambria Math"/>
                                <a:ea typeface="Cambria Math"/>
                              </a:rPr>
                              <m:t>−</m:t>
                            </m:r>
                            <m:r>
                              <a:rPr lang="en-US" sz="3200" i="1">
                                <a:latin typeface="Cambria Math"/>
                                <a:ea typeface="Cambria Math"/>
                              </a:rPr>
                              <m:t>𝜃</m:t>
                            </m:r>
                          </m:e>
                          <m:sub>
                            <m:r>
                              <a:rPr lang="en-US" sz="3200" i="1">
                                <a:latin typeface="Cambria Math"/>
                                <a:ea typeface="Cambria Math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sz="3200" i="1">
                            <a:latin typeface="Cambria Math"/>
                          </a:rPr>
                          <m:t>1+</m:t>
                        </m:r>
                        <m:sSubSup>
                          <m:sSubSup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3200" i="1">
                                <a:latin typeface="Cambria Math"/>
                                <a:ea typeface="Cambria Math"/>
                              </a:rPr>
                              <m:t>𝜃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  <a:ea typeface="Cambria Math"/>
                              </a:rPr>
                              <m:t>1</m:t>
                            </m:r>
                          </m:sub>
                          <m:sup>
                            <m:r>
                              <a:rPr lang="en-US" sz="3200" i="1">
                                <a:latin typeface="Cambria Math"/>
                              </a:rPr>
                              <m:t>2</m:t>
                            </m:r>
                          </m:sup>
                        </m:sSubSup>
                      </m:den>
                    </m:f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mbria Math"/>
                          </a:rPr>
                          <m:t>−.5</m:t>
                        </m:r>
                      </m:num>
                      <m:den>
                        <m:r>
                          <a:rPr lang="en-US" sz="3200" i="1">
                            <a:latin typeface="Cambria Math"/>
                          </a:rPr>
                          <m:t>1+</m:t>
                        </m:r>
                        <m:sSup>
                          <m:sSupPr>
                            <m:ctrlPr>
                              <a:rPr lang="en-US" sz="32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.5</m:t>
                            </m:r>
                          </m:e>
                          <m:sup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3200" dirty="0"/>
                  <a:t> = -.4</a:t>
                </a: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7F1AB0B-A596-A540-8BBF-DF4D011FFE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9033" y="3038784"/>
                <a:ext cx="4011163" cy="893321"/>
              </a:xfrm>
              <a:prstGeom prst="rect">
                <a:avLst/>
              </a:prstGeom>
              <a:blipFill>
                <a:blip r:embed="rId5"/>
                <a:stretch>
                  <a:fillRect l="-946" r="-2839" b="-13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E322016A-0D30-274E-B9C6-F4B84D5F485D}"/>
                  </a:ext>
                </a:extLst>
              </p:cNvPr>
              <p:cNvSpPr/>
              <p:nvPr/>
            </p:nvSpPr>
            <p:spPr>
              <a:xfrm>
                <a:off x="3151737" y="2526212"/>
                <a:ext cx="1447448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l-GR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3200" i="1">
                              <a:latin typeface="Cambria Math"/>
                              <a:ea typeface="Cambria Math"/>
                            </a:rPr>
                            <m:t>𝜌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/>
                            </a:rPr>
                            <m:t>0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/>
                        </a:rPr>
                        <m:t>=1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E322016A-0D30-274E-B9C6-F4B84D5F48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1737" y="2526212"/>
                <a:ext cx="1447448" cy="584775"/>
              </a:xfrm>
              <a:prstGeom prst="rect">
                <a:avLst/>
              </a:prstGeom>
              <a:blipFill>
                <a:blip r:embed="rId6"/>
                <a:stretch>
                  <a:fillRect b="-106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27E88174-9B58-6B4A-8AF8-A67051EA6FF7}"/>
                  </a:ext>
                </a:extLst>
              </p:cNvPr>
              <p:cNvSpPr/>
              <p:nvPr/>
            </p:nvSpPr>
            <p:spPr>
              <a:xfrm>
                <a:off x="3151737" y="3859902"/>
                <a:ext cx="1447448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l-GR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3200" i="1">
                              <a:latin typeface="Cambria Math"/>
                              <a:ea typeface="Cambria Math"/>
                            </a:rPr>
                            <m:t>𝜌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/>
                            </a:rPr>
                            <m:t>2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/>
                        </a:rPr>
                        <m:t>=0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27E88174-9B58-6B4A-8AF8-A67051EA6F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1737" y="3859902"/>
                <a:ext cx="1447448" cy="584775"/>
              </a:xfrm>
              <a:prstGeom prst="rect">
                <a:avLst/>
              </a:prstGeom>
              <a:blipFill>
                <a:blip r:embed="rId7"/>
                <a:stretch>
                  <a:fillRect b="-106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326967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EC5614-01D4-9A42-844E-6BB1846C7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8" y="-230384"/>
            <a:ext cx="7886700" cy="1325563"/>
          </a:xfrm>
        </p:spPr>
        <p:txBody>
          <a:bodyPr/>
          <a:lstStyle/>
          <a:p>
            <a:r>
              <a:rPr lang="en-US" dirty="0"/>
              <a:t>Matching: Without R / </a:t>
            </a:r>
            <a:r>
              <a:rPr lang="en-US" dirty="0" err="1"/>
              <a:t>tswge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56ED639-EAEB-CB46-918D-368FFB279B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4444" y="858125"/>
            <a:ext cx="2562100" cy="14255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4A74AAA-DE3B-F647-B391-0DA42BB02C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4444" y="3966624"/>
            <a:ext cx="2562100" cy="144241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13CA2E2-8DA3-5A4F-82E9-8D085F8278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9567" y="2406279"/>
            <a:ext cx="2566977" cy="143777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E996FBA-EA52-924D-BD72-75D5A84AF5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9567" y="5409040"/>
            <a:ext cx="2567712" cy="142796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DD3B951-BE56-9C44-9B93-97B2859826A8}"/>
              </a:ext>
            </a:extLst>
          </p:cNvPr>
          <p:cNvSpPr txBox="1"/>
          <p:nvPr/>
        </p:nvSpPr>
        <p:spPr>
          <a:xfrm>
            <a:off x="491319" y="1201582"/>
            <a:ext cx="1146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  AR(1)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B2C4D8-0D34-CE46-9785-E569FF336491}"/>
              </a:ext>
            </a:extLst>
          </p:cNvPr>
          <p:cNvSpPr txBox="1"/>
          <p:nvPr/>
        </p:nvSpPr>
        <p:spPr>
          <a:xfrm>
            <a:off x="491318" y="2711786"/>
            <a:ext cx="1146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2.  MA(2)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506205A-2AE3-CE4D-AF1B-37165794D4A2}"/>
              </a:ext>
            </a:extLst>
          </p:cNvPr>
          <p:cNvSpPr txBox="1"/>
          <p:nvPr/>
        </p:nvSpPr>
        <p:spPr>
          <a:xfrm>
            <a:off x="491317" y="4413058"/>
            <a:ext cx="1146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3.  MA(4)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287DB61-07CB-6D4D-8DA1-5C4ACEEB1FB2}"/>
              </a:ext>
            </a:extLst>
          </p:cNvPr>
          <p:cNvSpPr txBox="1"/>
          <p:nvPr/>
        </p:nvSpPr>
        <p:spPr>
          <a:xfrm>
            <a:off x="491317" y="5792492"/>
            <a:ext cx="1146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4.  AR(4)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18CA1C1-3E92-F74D-A833-BE40D5CD8753}"/>
              </a:ext>
            </a:extLst>
          </p:cNvPr>
          <p:cNvSpPr txBox="1"/>
          <p:nvPr/>
        </p:nvSpPr>
        <p:spPr>
          <a:xfrm>
            <a:off x="5404513" y="1201582"/>
            <a:ext cx="464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836BDA2-8C0A-F143-9903-12D1D11D7A1D}"/>
              </a:ext>
            </a:extLst>
          </p:cNvPr>
          <p:cNvSpPr txBox="1"/>
          <p:nvPr/>
        </p:nvSpPr>
        <p:spPr>
          <a:xfrm>
            <a:off x="5404513" y="2741382"/>
            <a:ext cx="464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3AC9C29-5225-8247-958F-CF6C150A6E11}"/>
              </a:ext>
            </a:extLst>
          </p:cNvPr>
          <p:cNvSpPr txBox="1"/>
          <p:nvPr/>
        </p:nvSpPr>
        <p:spPr>
          <a:xfrm>
            <a:off x="5404513" y="4343150"/>
            <a:ext cx="464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C68CACB-8190-F042-A904-D68C2940613F}"/>
              </a:ext>
            </a:extLst>
          </p:cNvPr>
          <p:cNvSpPr txBox="1"/>
          <p:nvPr/>
        </p:nvSpPr>
        <p:spPr>
          <a:xfrm>
            <a:off x="5404513" y="5854900"/>
            <a:ext cx="464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12939783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EC5614-01D4-9A42-844E-6BB1846C7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8" y="-230384"/>
            <a:ext cx="7886700" cy="1325563"/>
          </a:xfrm>
        </p:spPr>
        <p:txBody>
          <a:bodyPr/>
          <a:lstStyle/>
          <a:p>
            <a:r>
              <a:rPr lang="en-US" dirty="0"/>
              <a:t>Matching: Without R / </a:t>
            </a:r>
            <a:r>
              <a:rPr lang="en-US" dirty="0" err="1"/>
              <a:t>tswge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56ED639-EAEB-CB46-918D-368FFB279B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4444" y="2440759"/>
            <a:ext cx="2562100" cy="14255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4A74AAA-DE3B-F647-B391-0DA42BB02C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4444" y="3966624"/>
            <a:ext cx="2562100" cy="144241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13CA2E2-8DA3-5A4F-82E9-8D085F8278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9567" y="5378468"/>
            <a:ext cx="2566977" cy="143777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E996FBA-EA52-924D-BD72-75D5A84AF5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9567" y="831058"/>
            <a:ext cx="2567712" cy="142796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DD3B951-BE56-9C44-9B93-97B2859826A8}"/>
              </a:ext>
            </a:extLst>
          </p:cNvPr>
          <p:cNvSpPr txBox="1"/>
          <p:nvPr/>
        </p:nvSpPr>
        <p:spPr>
          <a:xfrm>
            <a:off x="491319" y="1201582"/>
            <a:ext cx="1146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  AR(1)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B2C4D8-0D34-CE46-9785-E569FF336491}"/>
              </a:ext>
            </a:extLst>
          </p:cNvPr>
          <p:cNvSpPr txBox="1"/>
          <p:nvPr/>
        </p:nvSpPr>
        <p:spPr>
          <a:xfrm>
            <a:off x="491318" y="2711786"/>
            <a:ext cx="1146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2.  MA(2)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506205A-2AE3-CE4D-AF1B-37165794D4A2}"/>
              </a:ext>
            </a:extLst>
          </p:cNvPr>
          <p:cNvSpPr txBox="1"/>
          <p:nvPr/>
        </p:nvSpPr>
        <p:spPr>
          <a:xfrm>
            <a:off x="491317" y="4413058"/>
            <a:ext cx="1146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3.  MA(4)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287DB61-07CB-6D4D-8DA1-5C4ACEEB1FB2}"/>
              </a:ext>
            </a:extLst>
          </p:cNvPr>
          <p:cNvSpPr txBox="1"/>
          <p:nvPr/>
        </p:nvSpPr>
        <p:spPr>
          <a:xfrm>
            <a:off x="491317" y="5792492"/>
            <a:ext cx="1146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4.  AR(4)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18CA1C1-3E92-F74D-A833-BE40D5CD8753}"/>
              </a:ext>
            </a:extLst>
          </p:cNvPr>
          <p:cNvSpPr txBox="1"/>
          <p:nvPr/>
        </p:nvSpPr>
        <p:spPr>
          <a:xfrm>
            <a:off x="5404513" y="2784216"/>
            <a:ext cx="464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836BDA2-8C0A-F143-9903-12D1D11D7A1D}"/>
              </a:ext>
            </a:extLst>
          </p:cNvPr>
          <p:cNvSpPr txBox="1"/>
          <p:nvPr/>
        </p:nvSpPr>
        <p:spPr>
          <a:xfrm>
            <a:off x="5404513" y="5713571"/>
            <a:ext cx="464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3AC9C29-5225-8247-958F-CF6C150A6E11}"/>
              </a:ext>
            </a:extLst>
          </p:cNvPr>
          <p:cNvSpPr txBox="1"/>
          <p:nvPr/>
        </p:nvSpPr>
        <p:spPr>
          <a:xfrm>
            <a:off x="5404513" y="4343150"/>
            <a:ext cx="464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C68CACB-8190-F042-A904-D68C2940613F}"/>
              </a:ext>
            </a:extLst>
          </p:cNvPr>
          <p:cNvSpPr txBox="1"/>
          <p:nvPr/>
        </p:nvSpPr>
        <p:spPr>
          <a:xfrm>
            <a:off x="5404513" y="1276918"/>
            <a:ext cx="464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22239592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9770A0-A1E5-6443-8136-0930AF42CA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889" y="2576063"/>
            <a:ext cx="7886700" cy="1325563"/>
          </a:xfrm>
        </p:spPr>
        <p:txBody>
          <a:bodyPr/>
          <a:lstStyle/>
          <a:p>
            <a:pPr algn="ctr"/>
            <a:r>
              <a:rPr lang="en-US" dirty="0"/>
              <a:t>END Break Out 2</a:t>
            </a:r>
          </a:p>
        </p:txBody>
      </p:sp>
    </p:spTree>
    <p:extLst>
      <p:ext uri="{BB962C8B-B14F-4D97-AF65-F5344CB8AC3E}">
        <p14:creationId xmlns:p14="http://schemas.microsoft.com/office/powerpoint/2010/main" val="38136675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6DD662-E90A-794F-A421-49EA76580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Invertible Models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F3C85B-7319-EA44-9874-B9A7D16F80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7047"/>
          <a:stretch/>
        </p:blipFill>
        <p:spPr>
          <a:xfrm>
            <a:off x="0" y="2100072"/>
            <a:ext cx="9144000" cy="140740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E37BB9E-4159-9B4B-88F3-58685C99EBDD}"/>
                  </a:ext>
                </a:extLst>
              </p:cNvPr>
              <p:cNvSpPr txBox="1"/>
              <p:nvPr/>
            </p:nvSpPr>
            <p:spPr>
              <a:xfrm>
                <a:off x="1037656" y="3684895"/>
                <a:ext cx="7068687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Example:</a:t>
                </a:r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−.5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E37BB9E-4159-9B4B-88F3-58685C99EB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7656" y="3684895"/>
                <a:ext cx="7068687" cy="923330"/>
              </a:xfrm>
              <a:prstGeom prst="rect">
                <a:avLst/>
              </a:prstGeom>
              <a:blipFill>
                <a:blip r:embed="rId3"/>
                <a:stretch>
                  <a:fillRect l="-718" t="-13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A609AEA4-4CFE-4541-B6B3-CA15842792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599" y="4785645"/>
            <a:ext cx="6400800" cy="16129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9F36673-85D5-2040-970E-62501EC4EEA0}"/>
              </a:ext>
            </a:extLst>
          </p:cNvPr>
          <p:cNvSpPr/>
          <p:nvPr/>
        </p:nvSpPr>
        <p:spPr>
          <a:xfrm>
            <a:off x="3411940" y="5786651"/>
            <a:ext cx="805218" cy="61189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B1C1EBB-8616-F042-B77D-7E71EC5FC36F}"/>
              </a:ext>
            </a:extLst>
          </p:cNvPr>
          <p:cNvSpPr/>
          <p:nvPr/>
        </p:nvSpPr>
        <p:spPr>
          <a:xfrm>
            <a:off x="5372670" y="5786651"/>
            <a:ext cx="925773" cy="61189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31280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2FCE43-70B4-D84F-90C6-9CDEF86AD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Discussion: Invertibility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EA595EA-6628-0341-8656-D76C37B9B14C}"/>
                  </a:ext>
                </a:extLst>
              </p:cNvPr>
              <p:cNvSpPr/>
              <p:nvPr/>
            </p:nvSpPr>
            <p:spPr>
              <a:xfrm>
                <a:off x="413642" y="2480060"/>
                <a:ext cx="8522077" cy="9541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i="1" dirty="0">
                    <a:latin typeface="Cambria Math" panose="02040503050406030204" pitchFamily="18" charset="0"/>
                  </a:rPr>
                  <a:t>What looks suspicious here?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800" i="1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2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−4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−2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−8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−3</m:t>
                        </m:r>
                      </m:sub>
                    </m:sSub>
                  </m:oMath>
                </a14:m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16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−4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−32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−5</m:t>
                        </m:r>
                      </m:sub>
                    </m:sSub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EA595EA-6628-0341-8656-D76C37B9B1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642" y="2480060"/>
                <a:ext cx="8522077" cy="954107"/>
              </a:xfrm>
              <a:prstGeom prst="rect">
                <a:avLst/>
              </a:prstGeom>
              <a:blipFill>
                <a:blip r:embed="rId2"/>
                <a:stretch>
                  <a:fillRect l="-1488" t="-5263"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586216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12BA37-B2CF-0841-BD96-6E82038C57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831" y="365126"/>
            <a:ext cx="8843748" cy="1325563"/>
          </a:xfrm>
        </p:spPr>
        <p:txBody>
          <a:bodyPr/>
          <a:lstStyle/>
          <a:p>
            <a:r>
              <a:rPr lang="en-US" dirty="0"/>
              <a:t>Why Only Consider Invertible Models?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C21249-E997-3F4F-8D5C-8CA75866CF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2474" y="1697049"/>
            <a:ext cx="6759052" cy="496059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1A85B28-2642-764A-AB2D-CE1AA16AA699}"/>
              </a:ext>
            </a:extLst>
          </p:cNvPr>
          <p:cNvSpPr txBox="1"/>
          <p:nvPr/>
        </p:nvSpPr>
        <p:spPr>
          <a:xfrm>
            <a:off x="8093122" y="6441743"/>
            <a:ext cx="1050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pg. 132</a:t>
            </a:r>
          </a:p>
        </p:txBody>
      </p:sp>
    </p:spTree>
    <p:extLst>
      <p:ext uri="{BB962C8B-B14F-4D97-AF65-F5344CB8AC3E}">
        <p14:creationId xmlns:p14="http://schemas.microsoft.com/office/powerpoint/2010/main" val="31125933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2FCE43-70B4-D84F-90C6-9CDEF86AD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Discussion: Invertibility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EA595EA-6628-0341-8656-D76C37B9B14C}"/>
                  </a:ext>
                </a:extLst>
              </p:cNvPr>
              <p:cNvSpPr/>
              <p:nvPr/>
            </p:nvSpPr>
            <p:spPr>
              <a:xfrm>
                <a:off x="386347" y="2248048"/>
                <a:ext cx="817672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i="1" dirty="0">
                    <a:latin typeface="Cambria Math" panose="02040503050406030204" pitchFamily="18" charset="0"/>
                  </a:rPr>
                  <a:t>What are the autocorrelations of :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800" i="1">
                        <a:latin typeface="Cambria Math" panose="02040503050406030204" pitchFamily="18" charset="0"/>
                      </a:rPr>
                      <m:t>−2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endParaRPr lang="en-US" sz="28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EA595EA-6628-0341-8656-D76C37B9B1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347" y="2248048"/>
                <a:ext cx="8176726" cy="523220"/>
              </a:xfrm>
              <a:prstGeom prst="rect">
                <a:avLst/>
              </a:prstGeom>
              <a:blipFill>
                <a:blip r:embed="rId2"/>
                <a:stretch>
                  <a:fillRect l="-1395" t="-11905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7027AF5E-8DDF-1840-B53D-68D98834C4A4}"/>
                  </a:ext>
                </a:extLst>
              </p:cNvPr>
              <p:cNvSpPr/>
              <p:nvPr/>
            </p:nvSpPr>
            <p:spPr>
              <a:xfrm>
                <a:off x="2851487" y="3530103"/>
                <a:ext cx="4052841" cy="8933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l-GR" sz="3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sz="3200" i="1">
                            <a:latin typeface="Cambria Math"/>
                            <a:ea typeface="Cambria Math"/>
                          </a:rPr>
                          <m:t>𝜌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mbria Math"/>
                          </a:rPr>
                          <m:t>1</m:t>
                        </m:r>
                      </m:sub>
                    </m:sSub>
                    <m:r>
                      <a:rPr lang="en-US" sz="320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3200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latin typeface="Cambria Math"/>
                                <a:ea typeface="Cambria Math"/>
                              </a:rPr>
                              <m:t>−</m:t>
                            </m:r>
                            <m:r>
                              <a:rPr lang="en-US" sz="3200" i="1">
                                <a:latin typeface="Cambria Math"/>
                                <a:ea typeface="Cambria Math"/>
                              </a:rPr>
                              <m:t>𝜃</m:t>
                            </m:r>
                          </m:e>
                          <m:sub>
                            <m:r>
                              <a:rPr lang="en-US" sz="3200" i="1">
                                <a:latin typeface="Cambria Math"/>
                                <a:ea typeface="Cambria Math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sz="3200" i="1">
                            <a:latin typeface="Cambria Math"/>
                          </a:rPr>
                          <m:t>1+</m:t>
                        </m:r>
                        <m:sSubSup>
                          <m:sSubSup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3200" i="1">
                                <a:latin typeface="Cambria Math"/>
                                <a:ea typeface="Cambria Math"/>
                              </a:rPr>
                              <m:t>𝜃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  <a:ea typeface="Cambria Math"/>
                              </a:rPr>
                              <m:t>1</m:t>
                            </m:r>
                          </m:sub>
                          <m:sup>
                            <m:r>
                              <a:rPr lang="en-US" sz="3200" i="1">
                                <a:latin typeface="Cambria Math"/>
                              </a:rPr>
                              <m:t>2</m:t>
                            </m:r>
                          </m:sup>
                        </m:sSubSup>
                      </m:den>
                    </m:f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mbria Math"/>
                          </a:rPr>
                          <m:t>−2</m:t>
                        </m:r>
                      </m:num>
                      <m:den>
                        <m:r>
                          <a:rPr lang="en-US" sz="3200" i="1">
                            <a:latin typeface="Cambria Math"/>
                          </a:rPr>
                          <m:t>1+</m:t>
                        </m:r>
                        <m:sSup>
                          <m:sSupPr>
                            <m:ctrlPr>
                              <a:rPr lang="en-US" sz="32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3200" dirty="0"/>
                  <a:t> = -.4</a:t>
                </a: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7027AF5E-8DDF-1840-B53D-68D98834C4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1487" y="3530103"/>
                <a:ext cx="4052841" cy="893321"/>
              </a:xfrm>
              <a:prstGeom prst="rect">
                <a:avLst/>
              </a:prstGeom>
              <a:blipFill>
                <a:blip r:embed="rId3"/>
                <a:stretch>
                  <a:fillRect l="-1250" b="-28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B4955D0C-ACB3-7D49-952C-122B3C98A0B0}"/>
                  </a:ext>
                </a:extLst>
              </p:cNvPr>
              <p:cNvSpPr/>
              <p:nvPr/>
            </p:nvSpPr>
            <p:spPr>
              <a:xfrm>
                <a:off x="2824191" y="3017531"/>
                <a:ext cx="1447448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l-GR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3200" i="1">
                              <a:latin typeface="Cambria Math"/>
                              <a:ea typeface="Cambria Math"/>
                            </a:rPr>
                            <m:t>𝜌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/>
                            </a:rPr>
                            <m:t>0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/>
                        </a:rPr>
                        <m:t>=1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B4955D0C-ACB3-7D49-952C-122B3C98A0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4191" y="3017531"/>
                <a:ext cx="1447448" cy="584775"/>
              </a:xfrm>
              <a:prstGeom prst="rect">
                <a:avLst/>
              </a:prstGeom>
              <a:blipFill>
                <a:blip r:embed="rId4"/>
                <a:stretch>
                  <a:fillRect b="-106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F2CF30CD-05BF-6F46-9CAE-B19B80B00DC5}"/>
                  </a:ext>
                </a:extLst>
              </p:cNvPr>
              <p:cNvSpPr/>
              <p:nvPr/>
            </p:nvSpPr>
            <p:spPr>
              <a:xfrm>
                <a:off x="2824191" y="4351221"/>
                <a:ext cx="1447448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l-GR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3200" i="1">
                              <a:latin typeface="Cambria Math"/>
                              <a:ea typeface="Cambria Math"/>
                            </a:rPr>
                            <m:t>𝜌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/>
                            </a:rPr>
                            <m:t>2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/>
                        </a:rPr>
                        <m:t>=0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F2CF30CD-05BF-6F46-9CAE-B19B80B00D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4191" y="4351221"/>
                <a:ext cx="1447448" cy="584775"/>
              </a:xfrm>
              <a:prstGeom prst="rect">
                <a:avLst/>
              </a:prstGeom>
              <a:blipFill>
                <a:blip r:embed="rId5"/>
                <a:stretch>
                  <a:fillRect b="-106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097624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3A291A8-A7B4-CD44-A18D-B257F11FEE8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Recall: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</m:t>
                        </m:r>
                      </m:sub>
                    </m:sSub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for MA(1):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3A291A8-A7B4-CD44-A18D-B257F11FEE8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32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E795E012-DD5E-9E49-A1D8-5F13D3A7A4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8568" y="5072797"/>
            <a:ext cx="1752600" cy="16256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37007D31-A684-5F4F-9DD9-E0A781044C1C}"/>
                  </a:ext>
                </a:extLst>
              </p:cNvPr>
              <p:cNvSpPr/>
              <p:nvPr/>
            </p:nvSpPr>
            <p:spPr>
              <a:xfrm>
                <a:off x="2983520" y="1636097"/>
                <a:ext cx="3176960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32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3200" i="1">
                          <a:latin typeface="Cambria Math" panose="02040503050406030204" pitchFamily="18" charset="0"/>
                        </a:rPr>
                        <m:t>−.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5</m:t>
                      </m:r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37007D31-A684-5F4F-9DD9-E0A781044C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3520" y="1636097"/>
                <a:ext cx="3176960" cy="584775"/>
              </a:xfrm>
              <a:prstGeom prst="rect">
                <a:avLst/>
              </a:prstGeom>
              <a:blipFill>
                <a:blip r:embed="rId4"/>
                <a:stretch>
                  <a:fillRect b="-42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E15066DA-1E6E-BB4A-8186-8384DB1643F7}"/>
              </a:ext>
            </a:extLst>
          </p:cNvPr>
          <p:cNvSpPr txBox="1"/>
          <p:nvPr/>
        </p:nvSpPr>
        <p:spPr>
          <a:xfrm>
            <a:off x="313899" y="4644794"/>
            <a:ext cx="8952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will use this result a bit later…. maybe write this one down on a scratch sheet of paper.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7F1AB0B-A596-A540-8BBF-DF4D011FFEF2}"/>
                  </a:ext>
                </a:extLst>
              </p:cNvPr>
              <p:cNvSpPr/>
              <p:nvPr/>
            </p:nvSpPr>
            <p:spPr>
              <a:xfrm>
                <a:off x="3179033" y="3038784"/>
                <a:ext cx="4011163" cy="8933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l-GR" sz="3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sz="3200" i="1">
                            <a:latin typeface="Cambria Math"/>
                            <a:ea typeface="Cambria Math"/>
                          </a:rPr>
                          <m:t>𝜌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mbria Math"/>
                          </a:rPr>
                          <m:t>1</m:t>
                        </m:r>
                      </m:sub>
                    </m:sSub>
                    <m:r>
                      <a:rPr lang="en-US" sz="320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3200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latin typeface="Cambria Math"/>
                                <a:ea typeface="Cambria Math"/>
                              </a:rPr>
                              <m:t>−</m:t>
                            </m:r>
                            <m:r>
                              <a:rPr lang="en-US" sz="3200" i="1">
                                <a:latin typeface="Cambria Math"/>
                                <a:ea typeface="Cambria Math"/>
                              </a:rPr>
                              <m:t>𝜃</m:t>
                            </m:r>
                          </m:e>
                          <m:sub>
                            <m:r>
                              <a:rPr lang="en-US" sz="3200" i="1">
                                <a:latin typeface="Cambria Math"/>
                                <a:ea typeface="Cambria Math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sz="3200" i="1">
                            <a:latin typeface="Cambria Math"/>
                          </a:rPr>
                          <m:t>1+</m:t>
                        </m:r>
                        <m:sSubSup>
                          <m:sSubSup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3200" i="1">
                                <a:latin typeface="Cambria Math"/>
                                <a:ea typeface="Cambria Math"/>
                              </a:rPr>
                              <m:t>𝜃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  <a:ea typeface="Cambria Math"/>
                              </a:rPr>
                              <m:t>1</m:t>
                            </m:r>
                          </m:sub>
                          <m:sup>
                            <m:r>
                              <a:rPr lang="en-US" sz="3200" i="1">
                                <a:latin typeface="Cambria Math"/>
                              </a:rPr>
                              <m:t>2</m:t>
                            </m:r>
                          </m:sup>
                        </m:sSubSup>
                      </m:den>
                    </m:f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mbria Math"/>
                          </a:rPr>
                          <m:t>−.5</m:t>
                        </m:r>
                      </m:num>
                      <m:den>
                        <m:r>
                          <a:rPr lang="en-US" sz="3200" i="1">
                            <a:latin typeface="Cambria Math"/>
                          </a:rPr>
                          <m:t>1+</m:t>
                        </m:r>
                        <m:sSup>
                          <m:sSupPr>
                            <m:ctrlPr>
                              <a:rPr lang="en-US" sz="32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.5</m:t>
                            </m:r>
                          </m:e>
                          <m:sup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3200" dirty="0"/>
                  <a:t> = -.4</a:t>
                </a: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7F1AB0B-A596-A540-8BBF-DF4D011FFE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9033" y="3038784"/>
                <a:ext cx="4011163" cy="893321"/>
              </a:xfrm>
              <a:prstGeom prst="rect">
                <a:avLst/>
              </a:prstGeom>
              <a:blipFill>
                <a:blip r:embed="rId5"/>
                <a:stretch>
                  <a:fillRect l="-946" r="-2839" b="-13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E322016A-0D30-274E-B9C6-F4B84D5F485D}"/>
                  </a:ext>
                </a:extLst>
              </p:cNvPr>
              <p:cNvSpPr/>
              <p:nvPr/>
            </p:nvSpPr>
            <p:spPr>
              <a:xfrm>
                <a:off x="3151737" y="2526212"/>
                <a:ext cx="1447448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l-GR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3200" i="1">
                              <a:latin typeface="Cambria Math"/>
                              <a:ea typeface="Cambria Math"/>
                            </a:rPr>
                            <m:t>𝜌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/>
                            </a:rPr>
                            <m:t>0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/>
                        </a:rPr>
                        <m:t>=1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E322016A-0D30-274E-B9C6-F4B84D5F48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1737" y="2526212"/>
                <a:ext cx="1447448" cy="584775"/>
              </a:xfrm>
              <a:prstGeom prst="rect">
                <a:avLst/>
              </a:prstGeom>
              <a:blipFill>
                <a:blip r:embed="rId6"/>
                <a:stretch>
                  <a:fillRect b="-106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27E88174-9B58-6B4A-8AF8-A67051EA6FF7}"/>
                  </a:ext>
                </a:extLst>
              </p:cNvPr>
              <p:cNvSpPr/>
              <p:nvPr/>
            </p:nvSpPr>
            <p:spPr>
              <a:xfrm>
                <a:off x="3151737" y="3859902"/>
                <a:ext cx="1447448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l-GR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3200" i="1">
                              <a:latin typeface="Cambria Math"/>
                              <a:ea typeface="Cambria Math"/>
                            </a:rPr>
                            <m:t>𝜌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/>
                            </a:rPr>
                            <m:t>2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/>
                        </a:rPr>
                        <m:t>=0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27E88174-9B58-6B4A-8AF8-A67051EA6F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1737" y="3859902"/>
                <a:ext cx="1447448" cy="584775"/>
              </a:xfrm>
              <a:prstGeom prst="rect">
                <a:avLst/>
              </a:prstGeom>
              <a:blipFill>
                <a:blip r:embed="rId7"/>
                <a:stretch>
                  <a:fillRect b="-106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238476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16798-385A-194E-B326-977048777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012" y="365126"/>
            <a:ext cx="8911987" cy="1325563"/>
          </a:xfrm>
        </p:spPr>
        <p:txBody>
          <a:bodyPr/>
          <a:lstStyle/>
          <a:p>
            <a:r>
              <a:rPr lang="en-US" dirty="0"/>
              <a:t>Why Only Consider Invertible Models?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5A92AD-577C-5248-9EA0-B246C603F5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030" y="1715757"/>
            <a:ext cx="7652129" cy="64058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C10B897-F63D-8446-B8FC-FEF68A1972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9241" y="2302269"/>
            <a:ext cx="6896716" cy="458173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4EE9F7E-349D-7849-8ACC-3985CA0B049E}"/>
              </a:ext>
            </a:extLst>
          </p:cNvPr>
          <p:cNvSpPr txBox="1"/>
          <p:nvPr/>
        </p:nvSpPr>
        <p:spPr>
          <a:xfrm>
            <a:off x="8093122" y="6441743"/>
            <a:ext cx="1050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pg. 132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410AC23-91D6-B74A-813C-BA1990D85448}"/>
                  </a:ext>
                </a:extLst>
              </p:cNvPr>
              <p:cNvSpPr txBox="1"/>
              <p:nvPr/>
            </p:nvSpPr>
            <p:spPr>
              <a:xfrm>
                <a:off x="2841789" y="1369052"/>
                <a:ext cx="4037387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sz="1600" b="0" i="1" baseline="-25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</m:d>
                  </m:oMath>
                </a14:m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        (</m:t>
                    </m:r>
                    <m:d>
                      <m:dPr>
                        <m:begChr m:val="|"/>
                        <m:endChr m:val="|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&lt;1)</m:t>
                    </m:r>
                  </m:oMath>
                </a14:m>
                <a:r>
                  <a:rPr lang="en-US" sz="1600" dirty="0"/>
                  <a:t>                   (3.9)</a:t>
                </a: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410AC23-91D6-B74A-813C-BA1990D854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1789" y="1369052"/>
                <a:ext cx="4037387" cy="246221"/>
              </a:xfrm>
              <a:prstGeom prst="rect">
                <a:avLst/>
              </a:prstGeom>
              <a:blipFill>
                <a:blip r:embed="rId4"/>
                <a:stretch>
                  <a:fillRect l="-1881" t="-31579" r="-940" b="-473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854162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EDDC26-499A-2040-95C3-2A563DB6C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Cleaning Up Some Loose Ends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D753D1-1C22-D94D-BA79-E1E6817647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5800" y="1839383"/>
            <a:ext cx="5232400" cy="346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9845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9770A0-A1E5-6443-8136-0930AF42CA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889" y="2576063"/>
            <a:ext cx="7886700" cy="1325563"/>
          </a:xfrm>
        </p:spPr>
        <p:txBody>
          <a:bodyPr/>
          <a:lstStyle/>
          <a:p>
            <a:pPr algn="ctr"/>
            <a:r>
              <a:rPr lang="en-US" dirty="0"/>
              <a:t>Break Out 3</a:t>
            </a:r>
          </a:p>
        </p:txBody>
      </p:sp>
    </p:spTree>
    <p:extLst>
      <p:ext uri="{BB962C8B-B14F-4D97-AF65-F5344CB8AC3E}">
        <p14:creationId xmlns:p14="http://schemas.microsoft.com/office/powerpoint/2010/main" val="13385935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BB2D1-4163-0D4A-A29E-BA1E8B08D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GLP Form for MA(2)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862DE7C-B2AD-D940-B293-F4BA9A8CBE8B}"/>
                  </a:ext>
                </a:extLst>
              </p:cNvPr>
              <p:cNvSpPr/>
              <p:nvPr/>
            </p:nvSpPr>
            <p:spPr>
              <a:xfrm>
                <a:off x="1908642" y="2657480"/>
                <a:ext cx="5326715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36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3600" i="1">
                          <a:latin typeface="Cambria Math" panose="02040503050406030204" pitchFamily="18" charset="0"/>
                        </a:rPr>
                        <m:t>−.8</m:t>
                      </m:r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3600" i="1">
                          <a:latin typeface="Cambria Math" panose="02040503050406030204" pitchFamily="18" charset="0"/>
                        </a:rPr>
                        <m:t>+.5</m:t>
                      </m:r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862DE7C-B2AD-D940-B293-F4BA9A8CBE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8642" y="2657480"/>
                <a:ext cx="5326715" cy="646331"/>
              </a:xfrm>
              <a:prstGeom prst="rect">
                <a:avLst/>
              </a:prstGeom>
              <a:blipFill>
                <a:blip r:embed="rId2"/>
                <a:stretch>
                  <a:fillRect b="-5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767993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BB2D1-4163-0D4A-A29E-BA1E8B08D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GLP Form for MA(2)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862DE7C-B2AD-D940-B293-F4BA9A8CBE8B}"/>
                  </a:ext>
                </a:extLst>
              </p:cNvPr>
              <p:cNvSpPr/>
              <p:nvPr/>
            </p:nvSpPr>
            <p:spPr>
              <a:xfrm>
                <a:off x="1908642" y="2657480"/>
                <a:ext cx="5326715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36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3600" i="1">
                          <a:latin typeface="Cambria Math" panose="02040503050406030204" pitchFamily="18" charset="0"/>
                        </a:rPr>
                        <m:t>−.8</m:t>
                      </m:r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3600" i="1">
                          <a:latin typeface="Cambria Math" panose="02040503050406030204" pitchFamily="18" charset="0"/>
                        </a:rPr>
                        <m:t>+.5</m:t>
                      </m:r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862DE7C-B2AD-D940-B293-F4BA9A8CBE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8642" y="2657480"/>
                <a:ext cx="5326715" cy="646331"/>
              </a:xfrm>
              <a:prstGeom prst="rect">
                <a:avLst/>
              </a:prstGeom>
              <a:blipFill>
                <a:blip r:embed="rId2"/>
                <a:stretch>
                  <a:fillRect b="-5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556141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BB2D1-4163-0D4A-A29E-BA1E8B08D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GLP Form for AR(2)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097012A-12E3-174C-A9FC-FF7DC96B1742}"/>
                  </a:ext>
                </a:extLst>
              </p:cNvPr>
              <p:cNvSpPr/>
              <p:nvPr/>
            </p:nvSpPr>
            <p:spPr>
              <a:xfrm>
                <a:off x="2464917" y="2095296"/>
                <a:ext cx="421416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</a:rPr>
                        <m:t>−.8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</a:rPr>
                        <m:t>+.5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097012A-12E3-174C-A9FC-FF7DC96B17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4917" y="2095296"/>
                <a:ext cx="4214166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732469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BB2D1-4163-0D4A-A29E-BA1E8B08D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GLP Form for AR(2)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097012A-12E3-174C-A9FC-FF7DC96B1742}"/>
                  </a:ext>
                </a:extLst>
              </p:cNvPr>
              <p:cNvSpPr/>
              <p:nvPr/>
            </p:nvSpPr>
            <p:spPr>
              <a:xfrm>
                <a:off x="2464917" y="2095296"/>
                <a:ext cx="421416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</a:rPr>
                        <m:t>−.8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</a:rPr>
                        <m:t>+.5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097012A-12E3-174C-A9FC-FF7DC96B17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4917" y="2095296"/>
                <a:ext cx="4214166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71CFDAE-A574-5D46-B2C7-7EF5DE5D1B90}"/>
                  </a:ext>
                </a:extLst>
              </p:cNvPr>
              <p:cNvSpPr/>
              <p:nvPr/>
            </p:nvSpPr>
            <p:spPr>
              <a:xfrm>
                <a:off x="142807" y="4178746"/>
                <a:ext cx="88505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+.800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+.140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−.288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−3</m:t>
                          </m:r>
                        </m:sub>
                      </m:sSub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−.300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−4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−.096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−5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71CFDAE-A574-5D46-B2C7-7EF5DE5D1B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807" y="4178746"/>
                <a:ext cx="8850564" cy="461665"/>
              </a:xfrm>
              <a:prstGeom prst="rect">
                <a:avLst/>
              </a:prstGeom>
              <a:blipFill>
                <a:blip r:embed="rId3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0D67EE1A-7556-FC40-96F3-88819E76A7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5210" y="3023123"/>
            <a:ext cx="6028965" cy="647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5872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BB2D1-4163-0D4A-A29E-BA1E8B08D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GLP Form for ARMA(2,2)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097012A-12E3-174C-A9FC-FF7DC96B1742}"/>
                  </a:ext>
                </a:extLst>
              </p:cNvPr>
              <p:cNvSpPr/>
              <p:nvPr/>
            </p:nvSpPr>
            <p:spPr>
              <a:xfrm>
                <a:off x="1049896" y="1904551"/>
                <a:ext cx="697517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</a:rPr>
                        <m:t>−.8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</a:rPr>
                        <m:t>+.5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</a:rPr>
                        <m:t>−.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4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</a:rPr>
                        <m:t>+.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9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097012A-12E3-174C-A9FC-FF7DC96B17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9896" y="1904551"/>
                <a:ext cx="6975179" cy="523220"/>
              </a:xfrm>
              <a:prstGeom prst="rect">
                <a:avLst/>
              </a:prstGeom>
              <a:blipFill>
                <a:blip r:embed="rId2"/>
                <a:stretch>
                  <a:fillRect b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0059020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BB2D1-4163-0D4A-A29E-BA1E8B08D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GLP Form for ARMA(2,2)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097012A-12E3-174C-A9FC-FF7DC96B1742}"/>
                  </a:ext>
                </a:extLst>
              </p:cNvPr>
              <p:cNvSpPr/>
              <p:nvPr/>
            </p:nvSpPr>
            <p:spPr>
              <a:xfrm>
                <a:off x="1049896" y="1904551"/>
                <a:ext cx="697517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</a:rPr>
                        <m:t>−.8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</a:rPr>
                        <m:t>+.5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</a:rPr>
                        <m:t>−.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4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</a:rPr>
                        <m:t>+.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9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097012A-12E3-174C-A9FC-FF7DC96B17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9896" y="1904551"/>
                <a:ext cx="6975179" cy="523220"/>
              </a:xfrm>
              <a:prstGeom prst="rect">
                <a:avLst/>
              </a:prstGeom>
              <a:blipFill>
                <a:blip r:embed="rId2"/>
                <a:stretch>
                  <a:fillRect b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71CFDAE-A574-5D46-B2C7-7EF5DE5D1B90}"/>
                  </a:ext>
                </a:extLst>
              </p:cNvPr>
              <p:cNvSpPr/>
              <p:nvPr/>
            </p:nvSpPr>
            <p:spPr>
              <a:xfrm>
                <a:off x="122891" y="4087612"/>
                <a:ext cx="88505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+.400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+.720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+.376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−3</m:t>
                          </m:r>
                        </m:sub>
                      </m:sSub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−.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059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−4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−.235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−5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71CFDAE-A574-5D46-B2C7-7EF5DE5D1B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891" y="4087612"/>
                <a:ext cx="8850564" cy="461665"/>
              </a:xfrm>
              <a:prstGeom prst="rect">
                <a:avLst/>
              </a:prstGeom>
              <a:blipFill>
                <a:blip r:embed="rId3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D5283875-3847-B94A-ABA6-8D9E343B953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55" t="9218"/>
          <a:stretch/>
        </p:blipFill>
        <p:spPr>
          <a:xfrm>
            <a:off x="803670" y="2988859"/>
            <a:ext cx="7221405" cy="537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1171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0945A-29FA-4D42-9E36-9D04B86EF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Psi Weights and Long Division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F6BD3E72-CD31-C84B-ADFB-BD295BC7BC9A}"/>
                  </a:ext>
                </a:extLst>
              </p:cNvPr>
              <p:cNvSpPr/>
              <p:nvPr/>
            </p:nvSpPr>
            <p:spPr>
              <a:xfrm>
                <a:off x="2176610" y="2905713"/>
                <a:ext cx="455381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−.8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+.5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−.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4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9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F6BD3E72-CD31-C84B-ADFB-BD295BC7BC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6610" y="2905713"/>
                <a:ext cx="4553811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976EB50B-079B-694E-B660-4F0170769100}"/>
                  </a:ext>
                </a:extLst>
              </p:cNvPr>
              <p:cNvSpPr/>
              <p:nvPr/>
            </p:nvSpPr>
            <p:spPr>
              <a:xfrm>
                <a:off x="2176610" y="3313159"/>
                <a:ext cx="429790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(1−.8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+.5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b="0" i="1" baseline="30000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(1 − .4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+.9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b="0" i="1" baseline="30000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976EB50B-079B-694E-B660-4F017076910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6610" y="3313159"/>
                <a:ext cx="4297908" cy="369332"/>
              </a:xfrm>
              <a:prstGeom prst="rect">
                <a:avLst/>
              </a:prstGeom>
              <a:blipFill>
                <a:blip r:embed="rId3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05BF4AB1-DC1F-7E46-B4D0-1E153DAACCEB}"/>
                  </a:ext>
                </a:extLst>
              </p:cNvPr>
              <p:cNvSpPr/>
              <p:nvPr/>
            </p:nvSpPr>
            <p:spPr>
              <a:xfrm>
                <a:off x="3365621" y="3754471"/>
                <a:ext cx="2199961" cy="54091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f>
                            <m:fPr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(1 − .4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+.9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2)</m:t>
                              </m:r>
                            </m:num>
                            <m:den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(1−.8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+.5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US" sz="1400" i="1" baseline="300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05BF4AB1-DC1F-7E46-B4D0-1E153DAACC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5621" y="3754471"/>
                <a:ext cx="2199961" cy="540917"/>
              </a:xfrm>
              <a:prstGeom prst="rect">
                <a:avLst/>
              </a:prstGeom>
              <a:blipFill>
                <a:blip r:embed="rId4"/>
                <a:stretch>
                  <a:fillRect b="-69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050508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9770A0-A1E5-6443-8136-0930AF42CA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889" y="2576063"/>
            <a:ext cx="7886700" cy="1325563"/>
          </a:xfrm>
        </p:spPr>
        <p:txBody>
          <a:bodyPr/>
          <a:lstStyle/>
          <a:p>
            <a:pPr algn="ctr"/>
            <a:r>
              <a:rPr lang="en-US" dirty="0"/>
              <a:t>End Break Out 3</a:t>
            </a:r>
          </a:p>
        </p:txBody>
      </p:sp>
    </p:spTree>
    <p:extLst>
      <p:ext uri="{BB962C8B-B14F-4D97-AF65-F5344CB8AC3E}">
        <p14:creationId xmlns:p14="http://schemas.microsoft.com/office/powerpoint/2010/main" val="382937079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9770A0-A1E5-6443-8136-0930AF42CA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889" y="2576063"/>
            <a:ext cx="7886700" cy="1325563"/>
          </a:xfrm>
        </p:spPr>
        <p:txBody>
          <a:bodyPr/>
          <a:lstStyle/>
          <a:p>
            <a:pPr algn="ctr"/>
            <a:r>
              <a:rPr lang="en-US" dirty="0"/>
              <a:t>Break Out 4</a:t>
            </a:r>
          </a:p>
        </p:txBody>
      </p:sp>
    </p:spTree>
    <p:extLst>
      <p:ext uri="{BB962C8B-B14F-4D97-AF65-F5344CB8AC3E}">
        <p14:creationId xmlns:p14="http://schemas.microsoft.com/office/powerpoint/2010/main" val="23993311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EDDC26-499A-2040-95C3-2A563DB6C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Cleaning Up Some Loose Ends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D753D1-1C22-D94D-BA79-E1E6817647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5372"/>
          <a:stretch/>
        </p:blipFill>
        <p:spPr>
          <a:xfrm>
            <a:off x="1955800" y="1839383"/>
            <a:ext cx="5232400" cy="154728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2A382FB-C087-5146-97C9-C034A548DA91}"/>
                  </a:ext>
                </a:extLst>
              </p:cNvPr>
              <p:cNvSpPr txBox="1"/>
              <p:nvPr/>
            </p:nvSpPr>
            <p:spPr>
              <a:xfrm>
                <a:off x="2548467" y="2585123"/>
                <a:ext cx="4636334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−.5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−.44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+.15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−.3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2A382FB-C087-5146-97C9-C034A548DA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8467" y="2585123"/>
                <a:ext cx="4636334" cy="276999"/>
              </a:xfrm>
              <a:prstGeom prst="rect">
                <a:avLst/>
              </a:prstGeom>
              <a:blipFill>
                <a:blip r:embed="rId3"/>
                <a:stretch>
                  <a:fillRect l="-546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CAF6AF0B-13CA-9840-B2C8-3FDCA0522F68}"/>
              </a:ext>
            </a:extLst>
          </p:cNvPr>
          <p:cNvSpPr txBox="1"/>
          <p:nvPr/>
        </p:nvSpPr>
        <p:spPr>
          <a:xfrm>
            <a:off x="3107267" y="4810129"/>
            <a:ext cx="65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b="0" i="1" dirty="0">
              <a:latin typeface="Cambria Math" panose="02040503050406030204" pitchFamily="18" charset="0"/>
            </a:endParaRPr>
          </a:p>
          <a:p>
            <a:endParaRPr lang="en-US" i="1" dirty="0"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38BEDF94-4E7F-8844-A8F6-2B72A9695BD3}"/>
                  </a:ext>
                </a:extLst>
              </p:cNvPr>
              <p:cNvSpPr/>
              <p:nvPr/>
            </p:nvSpPr>
            <p:spPr>
              <a:xfrm>
                <a:off x="3026192" y="3362329"/>
                <a:ext cx="309161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.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        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𝑊h𝑖𝑡𝑒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𝑁𝑜𝑖𝑠𝑒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38BEDF94-4E7F-8844-A8F6-2B72A9695B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6192" y="3362329"/>
                <a:ext cx="3091616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329EB3E1-E4FC-9049-9671-660098708DEB}"/>
                  </a:ext>
                </a:extLst>
              </p:cNvPr>
              <p:cNvSpPr/>
              <p:nvPr/>
            </p:nvSpPr>
            <p:spPr>
              <a:xfrm>
                <a:off x="3026192" y="3763075"/>
                <a:ext cx="217322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.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−.3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329EB3E1-E4FC-9049-9671-660098708D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6192" y="3763075"/>
                <a:ext cx="2173223" cy="369332"/>
              </a:xfrm>
              <a:prstGeom prst="rect">
                <a:avLst/>
              </a:prstGeom>
              <a:blipFill>
                <a:blip r:embed="rId5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46268BB3-C5EA-544B-88AB-8243FCFE67E0}"/>
                  </a:ext>
                </a:extLst>
              </p:cNvPr>
              <p:cNvSpPr/>
              <p:nvPr/>
            </p:nvSpPr>
            <p:spPr>
              <a:xfrm>
                <a:off x="3026192" y="4132407"/>
                <a:ext cx="197086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.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−.3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46268BB3-C5EA-544B-88AB-8243FCFE67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6192" y="4132407"/>
                <a:ext cx="1970861" cy="369332"/>
              </a:xfrm>
              <a:prstGeom prst="rect">
                <a:avLst/>
              </a:prstGeom>
              <a:blipFill>
                <a:blip r:embed="rId6"/>
                <a:stretch>
                  <a:fillRect t="-3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6B1C0094-9EC3-E048-ABB5-3F67E194C736}"/>
                  </a:ext>
                </a:extLst>
              </p:cNvPr>
              <p:cNvSpPr/>
              <p:nvPr/>
            </p:nvSpPr>
            <p:spPr>
              <a:xfrm>
                <a:off x="2925100" y="4501739"/>
                <a:ext cx="441140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. 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−.8141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.6141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6B1C0094-9EC3-E048-ABB5-3F67E194C7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5100" y="4501739"/>
                <a:ext cx="4411400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209B4C7D-5EA0-A44B-ACE6-5D7BEB900DB0}"/>
                  </a:ext>
                </a:extLst>
              </p:cNvPr>
              <p:cNvSpPr/>
              <p:nvPr/>
            </p:nvSpPr>
            <p:spPr>
              <a:xfrm>
                <a:off x="2925100" y="4871071"/>
                <a:ext cx="156510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:r>
                  <a:rPr lang="en-US" dirty="0"/>
                  <a:t>E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.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𝐼𝑟𝑟𝑒𝑑𝑢𝑐𝑖𝑏𝑙𝑒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209B4C7D-5EA0-A44B-ACE6-5D7BEB900D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5100" y="4871071"/>
                <a:ext cx="1565108" cy="369332"/>
              </a:xfrm>
              <a:prstGeom prst="rect">
                <a:avLst/>
              </a:prstGeom>
              <a:blipFill>
                <a:blip r:embed="rId8"/>
                <a:stretch>
                  <a:fillRect l="-2400" t="-10345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5698466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373219-B428-C94B-B540-5B9089F714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14998"/>
            <a:ext cx="7886700" cy="768023"/>
          </a:xfrm>
        </p:spPr>
        <p:txBody>
          <a:bodyPr/>
          <a:lstStyle/>
          <a:p>
            <a:r>
              <a:rPr lang="en-US" dirty="0"/>
              <a:t>ARMA MODELS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52C229-77B6-E044-81F2-BB71E15ED839}"/>
              </a:ext>
            </a:extLst>
          </p:cNvPr>
          <p:cNvSpPr txBox="1"/>
          <p:nvPr/>
        </p:nvSpPr>
        <p:spPr>
          <a:xfrm>
            <a:off x="628650" y="2661313"/>
            <a:ext cx="77647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Compare and discuss the realizations from the ARMA model(s) you generated.  Specifically comment and compare the ACFs and the Spectral Densities.</a:t>
            </a:r>
          </a:p>
        </p:txBody>
      </p:sp>
    </p:spTree>
    <p:extLst>
      <p:ext uri="{BB962C8B-B14F-4D97-AF65-F5344CB8AC3E}">
        <p14:creationId xmlns:p14="http://schemas.microsoft.com/office/powerpoint/2010/main" val="316735134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373219-B428-C94B-B540-5B9089F714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14998"/>
            <a:ext cx="7886700" cy="768023"/>
          </a:xfrm>
        </p:spPr>
        <p:txBody>
          <a:bodyPr/>
          <a:lstStyle/>
          <a:p>
            <a:r>
              <a:rPr lang="en-US" dirty="0"/>
              <a:t>ARMA MODELS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39AE383-18CD-8845-9C4D-5E7DD24B1D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0929" y="1343652"/>
            <a:ext cx="3180497" cy="24651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AE7E69C-6030-0143-A069-7EF7010D26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8785" y="1038256"/>
            <a:ext cx="4253716" cy="2421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0B00C37-6B3E-1C40-8D53-BF1190707F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169" y="1374764"/>
            <a:ext cx="3180497" cy="246512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CDA617A-A4F7-D146-8D49-E6C671FA7A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939" y="1028608"/>
            <a:ext cx="4158955" cy="25269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2F78D82-8E79-F44D-9868-6E598A0FC8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9169" y="4211516"/>
            <a:ext cx="3180497" cy="246512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F1E8E59-DA8F-AB47-88DA-3B6EED803C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760" y="3885352"/>
            <a:ext cx="4464296" cy="25269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60F6BC8-E72C-D941-8D88-7A45F92404D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79041" y="4211516"/>
            <a:ext cx="3180497" cy="246512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5CB76D4-D813-2040-886E-6CD10BC1EFE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79257" y="3895881"/>
            <a:ext cx="4380064" cy="242167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46B9D6A-3EA7-494C-9DDB-EF81B222630B}"/>
              </a:ext>
            </a:extLst>
          </p:cNvPr>
          <p:cNvCxnSpPr>
            <a:cxnSpLocks/>
          </p:cNvCxnSpPr>
          <p:nvPr/>
        </p:nvCxnSpPr>
        <p:spPr>
          <a:xfrm>
            <a:off x="4531056" y="887104"/>
            <a:ext cx="13651" cy="57895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EEF6B89-49C4-5A46-B12B-A6A443836750}"/>
              </a:ext>
            </a:extLst>
          </p:cNvPr>
          <p:cNvCxnSpPr>
            <a:cxnSpLocks/>
          </p:cNvCxnSpPr>
          <p:nvPr/>
        </p:nvCxnSpPr>
        <p:spPr>
          <a:xfrm flipH="1">
            <a:off x="121352" y="3808779"/>
            <a:ext cx="889256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8538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EA4CF-FC53-BB46-8EA0-66CA933305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241" y="1191871"/>
            <a:ext cx="7600606" cy="501905"/>
          </a:xfrm>
        </p:spPr>
        <p:txBody>
          <a:bodyPr>
            <a:normAutofit fontScale="90000"/>
          </a:bodyPr>
          <a:lstStyle/>
          <a:p>
            <a:r>
              <a:rPr lang="en-US" sz="1650" dirty="0"/>
              <a:t>Generate a realizations from an ARMA model.  You pick p and q.  Include the ACF and spectral density. </a:t>
            </a:r>
            <a:br>
              <a:rPr lang="en-US" sz="975" dirty="0"/>
            </a:br>
            <a:endParaRPr lang="en-US" sz="975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085FF00-92CE-A744-99B0-051463418156}"/>
              </a:ext>
            </a:extLst>
          </p:cNvPr>
          <p:cNvSpPr txBox="1"/>
          <p:nvPr/>
        </p:nvSpPr>
        <p:spPr>
          <a:xfrm>
            <a:off x="576241" y="1817157"/>
            <a:ext cx="720245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42900"/>
            <a:r>
              <a:rPr lang="en-US" sz="1500" dirty="0">
                <a:solidFill>
                  <a:prstClr val="black"/>
                </a:solidFill>
                <a:latin typeface="Gill Sans MT" panose="020B0502020104020203"/>
              </a:rPr>
              <a:t>Generating a ARMA(2,2) Model</a:t>
            </a:r>
          </a:p>
          <a:p>
            <a:pPr defTabSz="342900"/>
            <a:r>
              <a:rPr lang="en-US" sz="1500" dirty="0">
                <a:solidFill>
                  <a:prstClr val="black"/>
                </a:solidFill>
                <a:latin typeface="Gill Sans MT" panose="020B0502020104020203"/>
              </a:rPr>
              <a:t>&gt; </a:t>
            </a:r>
            <a:r>
              <a:rPr lang="en-US" sz="1500" dirty="0" err="1">
                <a:solidFill>
                  <a:prstClr val="black"/>
                </a:solidFill>
                <a:latin typeface="Gill Sans MT" panose="020B0502020104020203"/>
              </a:rPr>
              <a:t>plotts.true.wge</a:t>
            </a:r>
            <a:r>
              <a:rPr lang="en-US" sz="1500" dirty="0">
                <a:solidFill>
                  <a:prstClr val="black"/>
                </a:solidFill>
                <a:latin typeface="Gill Sans MT" panose="020B0502020104020203"/>
              </a:rPr>
              <a:t>(phi = c(.8, -.5),theta = c(.4, -.9))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6FE84A-BE3E-7340-BF88-BF3C669E69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240" y="2358581"/>
            <a:ext cx="3583777" cy="274904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CA79E81-4291-C44C-89DC-84E508903F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1786" y="1733134"/>
            <a:ext cx="3260481" cy="177688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02964C6-EBBA-3345-A5F8-DADF6952A42A}"/>
              </a:ext>
            </a:extLst>
          </p:cNvPr>
          <p:cNvSpPr/>
          <p:nvPr/>
        </p:nvSpPr>
        <p:spPr>
          <a:xfrm>
            <a:off x="4976295" y="1442824"/>
            <a:ext cx="2480744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342900"/>
            <a:r>
              <a:rPr lang="en-US" sz="1350" dirty="0">
                <a:solidFill>
                  <a:prstClr val="black"/>
                </a:solidFill>
                <a:latin typeface="Gill Sans MT" panose="020B0502020104020203"/>
              </a:rPr>
              <a:t>&gt; </a:t>
            </a:r>
            <a:r>
              <a:rPr lang="en-US" sz="1350" dirty="0" err="1">
                <a:solidFill>
                  <a:prstClr val="black"/>
                </a:solidFill>
                <a:latin typeface="Gill Sans MT" panose="020B0502020104020203"/>
              </a:rPr>
              <a:t>plotts.true.wge</a:t>
            </a:r>
            <a:r>
              <a:rPr lang="en-US" sz="1350" dirty="0">
                <a:solidFill>
                  <a:prstClr val="black"/>
                </a:solidFill>
                <a:latin typeface="Gill Sans MT" panose="020B0502020104020203"/>
              </a:rPr>
              <a:t>(phi = c(.8, -.5))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8E02105-C93E-FF4A-89BB-2EDCC91592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1786" y="3850826"/>
            <a:ext cx="3260481" cy="210094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D179508-D653-B243-91E8-7FB1363E4146}"/>
              </a:ext>
            </a:extLst>
          </p:cNvPr>
          <p:cNvSpPr/>
          <p:nvPr/>
        </p:nvSpPr>
        <p:spPr>
          <a:xfrm>
            <a:off x="4976294" y="3541921"/>
            <a:ext cx="2628220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342900"/>
            <a:r>
              <a:rPr lang="en-US" sz="1350" dirty="0">
                <a:solidFill>
                  <a:prstClr val="black"/>
                </a:solidFill>
                <a:latin typeface="Gill Sans MT" panose="020B0502020104020203"/>
              </a:rPr>
              <a:t>&gt; </a:t>
            </a:r>
            <a:r>
              <a:rPr lang="en-US" sz="1350" dirty="0" err="1">
                <a:solidFill>
                  <a:prstClr val="black"/>
                </a:solidFill>
                <a:latin typeface="Gill Sans MT" panose="020B0502020104020203"/>
              </a:rPr>
              <a:t>plotts.true.wge</a:t>
            </a:r>
            <a:r>
              <a:rPr lang="en-US" sz="1350" dirty="0">
                <a:solidFill>
                  <a:prstClr val="black"/>
                </a:solidFill>
                <a:latin typeface="Gill Sans MT" panose="020B0502020104020203"/>
              </a:rPr>
              <a:t>(theta = c(.4, -.9))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641604-5272-334A-A979-2ED0F7F3E242}"/>
              </a:ext>
            </a:extLst>
          </p:cNvPr>
          <p:cNvSpPr txBox="1"/>
          <p:nvPr/>
        </p:nvSpPr>
        <p:spPr>
          <a:xfrm>
            <a:off x="576240" y="5228207"/>
            <a:ext cx="4269578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42900"/>
            <a:r>
              <a:rPr lang="en-US" sz="1350" dirty="0">
                <a:solidFill>
                  <a:prstClr val="black"/>
                </a:solidFill>
                <a:latin typeface="Gill Sans MT" panose="020B0502020104020203"/>
              </a:rPr>
              <a:t>As seen from graphs, the spectral density plot for ARMA(2,2) model is combination of spectral density plots for corresponding AR(2) and MA(2) models.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6E630CF-31DF-5948-909B-DE1CBC0AE221}"/>
              </a:ext>
            </a:extLst>
          </p:cNvPr>
          <p:cNvSpPr txBox="1"/>
          <p:nvPr/>
        </p:nvSpPr>
        <p:spPr>
          <a:xfrm>
            <a:off x="3385359" y="576183"/>
            <a:ext cx="3386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Excellent Example from a Student!</a:t>
            </a:r>
          </a:p>
        </p:txBody>
      </p:sp>
    </p:spTree>
    <p:extLst>
      <p:ext uri="{BB962C8B-B14F-4D97-AF65-F5344CB8AC3E}">
        <p14:creationId xmlns:p14="http://schemas.microsoft.com/office/powerpoint/2010/main" val="4321537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EA4CF-FC53-BB46-8EA0-66CA933305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241" y="1191871"/>
            <a:ext cx="7600606" cy="501905"/>
          </a:xfrm>
        </p:spPr>
        <p:txBody>
          <a:bodyPr>
            <a:normAutofit fontScale="90000"/>
          </a:bodyPr>
          <a:lstStyle/>
          <a:p>
            <a:r>
              <a:rPr lang="en-US" sz="1650" dirty="0"/>
              <a:t>Generate a realizations from an ARMA model.  You pick p and q.  Include the ACF and spectral density. </a:t>
            </a:r>
            <a:br>
              <a:rPr lang="en-US" sz="975" dirty="0"/>
            </a:br>
            <a:endParaRPr lang="en-US" sz="975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085FF00-92CE-A744-99B0-051463418156}"/>
              </a:ext>
            </a:extLst>
          </p:cNvPr>
          <p:cNvSpPr txBox="1"/>
          <p:nvPr/>
        </p:nvSpPr>
        <p:spPr>
          <a:xfrm>
            <a:off x="576241" y="1858897"/>
            <a:ext cx="7202456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42900"/>
            <a:r>
              <a:rPr lang="en-US" sz="1500" dirty="0">
                <a:solidFill>
                  <a:prstClr val="black"/>
                </a:solidFill>
                <a:latin typeface="Gill Sans MT" panose="020B0502020104020203"/>
              </a:rPr>
              <a:t>Generating a ARMA(2,2) Model</a:t>
            </a:r>
          </a:p>
          <a:p>
            <a:pPr defTabSz="342900"/>
            <a:r>
              <a:rPr lang="en-US" sz="1500" dirty="0">
                <a:solidFill>
                  <a:prstClr val="black"/>
                </a:solidFill>
                <a:latin typeface="Gill Sans MT" panose="020B0502020104020203"/>
              </a:rPr>
              <a:t>&gt; arma2_2 &lt;- </a:t>
            </a:r>
            <a:r>
              <a:rPr lang="en-US" sz="1500" dirty="0" err="1">
                <a:solidFill>
                  <a:prstClr val="black"/>
                </a:solidFill>
                <a:latin typeface="Gill Sans MT" panose="020B0502020104020203"/>
              </a:rPr>
              <a:t>gen.arma.wge</a:t>
            </a:r>
            <a:r>
              <a:rPr lang="en-US" sz="1500" dirty="0">
                <a:solidFill>
                  <a:prstClr val="black"/>
                </a:solidFill>
                <a:latin typeface="Gill Sans MT" panose="020B0502020104020203"/>
              </a:rPr>
              <a:t>(500,phi = c(.8, -.5),theta = c(.4, -.9), </a:t>
            </a:r>
            <a:r>
              <a:rPr lang="en-US" sz="1500" dirty="0" err="1">
                <a:solidFill>
                  <a:prstClr val="black"/>
                </a:solidFill>
                <a:latin typeface="Gill Sans MT" panose="020B0502020104020203"/>
              </a:rPr>
              <a:t>sn</a:t>
            </a:r>
            <a:r>
              <a:rPr lang="en-US" sz="1500" dirty="0">
                <a:solidFill>
                  <a:prstClr val="black"/>
                </a:solidFill>
                <a:latin typeface="Gill Sans MT" panose="020B0502020104020203"/>
              </a:rPr>
              <a:t> = 999)</a:t>
            </a:r>
          </a:p>
          <a:p>
            <a:pPr defTabSz="342900"/>
            <a:r>
              <a:rPr lang="en-US" sz="1500" dirty="0">
                <a:solidFill>
                  <a:prstClr val="black"/>
                </a:solidFill>
                <a:latin typeface="Gill Sans MT" panose="020B0502020104020203"/>
              </a:rPr>
              <a:t>&gt; </a:t>
            </a:r>
            <a:r>
              <a:rPr lang="en-US" sz="1500" dirty="0" err="1">
                <a:solidFill>
                  <a:prstClr val="black"/>
                </a:solidFill>
                <a:latin typeface="Gill Sans MT" panose="020B0502020104020203"/>
              </a:rPr>
              <a:t>plotts.sample.wge</a:t>
            </a:r>
            <a:r>
              <a:rPr lang="en-US" sz="1500" dirty="0">
                <a:solidFill>
                  <a:prstClr val="black"/>
                </a:solidFill>
                <a:latin typeface="Gill Sans MT" panose="020B0502020104020203"/>
              </a:rPr>
              <a:t>(arma2_2)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B8A91B-DEAF-234A-A0CE-57194B5FB7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241" y="2808848"/>
            <a:ext cx="5130373" cy="21799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0725AAD-822B-3C49-8A95-8FF69B67DB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0626" y="2808848"/>
            <a:ext cx="2862508" cy="219577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3A0EEB5-FAB8-7E4F-91BB-972F33892D07}"/>
              </a:ext>
            </a:extLst>
          </p:cNvPr>
          <p:cNvSpPr/>
          <p:nvPr/>
        </p:nvSpPr>
        <p:spPr>
          <a:xfrm>
            <a:off x="5993825" y="2449288"/>
            <a:ext cx="311610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err="1">
                <a:solidFill>
                  <a:prstClr val="black"/>
                </a:solidFill>
              </a:rPr>
              <a:t>plotts.true.wge</a:t>
            </a:r>
            <a:r>
              <a:rPr lang="en-US" sz="1200" dirty="0">
                <a:solidFill>
                  <a:prstClr val="black"/>
                </a:solidFill>
              </a:rPr>
              <a:t>(phi = c(.8, -.5),theta = c(.4, -.9))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72758730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>
            <a:extLst>
              <a:ext uri="{FF2B5EF4-FFF2-40B4-BE49-F238E27FC236}">
                <a16:creationId xmlns:a16="http://schemas.microsoft.com/office/drawing/2014/main" id="{07EB75F1-8EEE-412A-94F0-8B53DFAE2C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163" y="1131094"/>
            <a:ext cx="8582891" cy="391175"/>
          </a:xfrm>
        </p:spPr>
        <p:txBody>
          <a:bodyPr>
            <a:normAutofit fontScale="90000"/>
          </a:bodyPr>
          <a:lstStyle/>
          <a:p>
            <a:r>
              <a:rPr lang="en-US" sz="3000" dirty="0"/>
              <a:t>ARMA(2,2) Model Realizations (From a Student!)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3F4F85B-FB97-405A-AF78-BF34A550B72C}"/>
                  </a:ext>
                </a:extLst>
              </p:cNvPr>
              <p:cNvSpPr txBox="1"/>
              <p:nvPr/>
            </p:nvSpPr>
            <p:spPr>
              <a:xfrm>
                <a:off x="1521914" y="1616656"/>
                <a:ext cx="6534572" cy="2308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Model: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5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5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𝑋</m:t>
                        </m:r>
                      </m:e>
                      <m:sub>
                        <m:r>
                          <a:rPr kumimoji="0" lang="en-US" sz="15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</m:t>
                        </m:r>
                      </m:sub>
                    </m:sSub>
                    <m:r>
                      <a:rPr kumimoji="0" lang="en-US" sz="15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−0.3</m:t>
                    </m:r>
                    <m:sSub>
                      <m:sSubPr>
                        <m:ctrlPr>
                          <a:rPr kumimoji="0" lang="en-US" sz="15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5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𝑋</m:t>
                        </m:r>
                      </m:e>
                      <m:sub>
                        <m:r>
                          <a:rPr kumimoji="0" lang="en-US" sz="15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</m:t>
                        </m:r>
                        <m:r>
                          <a:rPr kumimoji="0" lang="en-US" sz="15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−1</m:t>
                        </m:r>
                      </m:sub>
                    </m:sSub>
                    <m:r>
                      <a:rPr kumimoji="0" lang="en-US" sz="15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+0.2</m:t>
                    </m:r>
                    <m:sSub>
                      <m:sSubPr>
                        <m:ctrlPr>
                          <a:rPr kumimoji="0" lang="en-US" sz="15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5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𝑋</m:t>
                        </m:r>
                      </m:e>
                      <m:sub>
                        <m:r>
                          <a:rPr kumimoji="0" lang="en-US" sz="15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</m:t>
                        </m:r>
                        <m:r>
                          <a:rPr kumimoji="0" lang="en-US" sz="15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−2</m:t>
                        </m:r>
                      </m:sub>
                    </m:sSub>
                    <m:r>
                      <a:rPr kumimoji="0" lang="en-US" sz="15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 </m:t>
                    </m:r>
                    <m:sSub>
                      <m:sSubPr>
                        <m:ctrlPr>
                          <a:rPr kumimoji="0" lang="en-US" sz="15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5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𝑎</m:t>
                        </m:r>
                      </m:e>
                      <m:sub>
                        <m:r>
                          <a:rPr kumimoji="0" lang="en-US" sz="15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</m:t>
                        </m:r>
                      </m:sub>
                    </m:sSub>
                    <m:r>
                      <a:rPr kumimoji="0" lang="en-US" sz="15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−2</m:t>
                    </m:r>
                    <m:sSub>
                      <m:sSubPr>
                        <m:ctrlPr>
                          <a:rPr kumimoji="0" lang="en-US" sz="15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5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𝑎</m:t>
                        </m:r>
                      </m:e>
                      <m:sub>
                        <m:r>
                          <a:rPr kumimoji="0" lang="en-US" sz="15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</m:t>
                        </m:r>
                        <m:r>
                          <a:rPr kumimoji="0" lang="en-US" sz="15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−1</m:t>
                        </m:r>
                      </m:sub>
                    </m:sSub>
                    <m:r>
                      <a:rPr kumimoji="0" lang="en-US" sz="15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−0.15</m:t>
                    </m:r>
                    <m:sSub>
                      <m:sSubPr>
                        <m:ctrlPr>
                          <a:rPr kumimoji="0" lang="en-US" sz="15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5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𝑎</m:t>
                        </m:r>
                      </m:e>
                      <m:sub>
                        <m:r>
                          <a:rPr kumimoji="0" lang="en-US" sz="15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</m:t>
                        </m:r>
                        <m:r>
                          <a:rPr kumimoji="0" lang="en-US" sz="15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−2</m:t>
                        </m:r>
                      </m:sub>
                    </m:sSub>
                  </m:oMath>
                </a14:m>
                <a:endParaRPr kumimoji="0" lang="en-US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3F4F85B-FB97-405A-AF78-BF34A550B7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1914" y="1616656"/>
                <a:ext cx="6534572" cy="230832"/>
              </a:xfrm>
              <a:prstGeom prst="rect">
                <a:avLst/>
              </a:prstGeom>
              <a:blipFill>
                <a:blip r:embed="rId2"/>
                <a:stretch>
                  <a:fillRect l="-1946" t="-21053" b="-473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15AD752D-A3E6-4076-9C5D-528A6177F7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0000"/>
          <a:stretch/>
        </p:blipFill>
        <p:spPr>
          <a:xfrm>
            <a:off x="1294590" y="1981685"/>
            <a:ext cx="4495043" cy="135225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8443A0B-50D3-4EE4-A8B6-7D2B14283D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67" t="49903"/>
          <a:stretch/>
        </p:blipFill>
        <p:spPr>
          <a:xfrm>
            <a:off x="5789632" y="1979060"/>
            <a:ext cx="2244509" cy="13548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3D418FB-A834-4DC7-B985-1C7DE87D779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0000"/>
          <a:stretch/>
        </p:blipFill>
        <p:spPr>
          <a:xfrm>
            <a:off x="1303165" y="3333944"/>
            <a:ext cx="4495043" cy="135225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47507E1-9E44-432F-8C6D-EEEB00C878B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067" t="49903"/>
          <a:stretch/>
        </p:blipFill>
        <p:spPr>
          <a:xfrm>
            <a:off x="5785345" y="3333944"/>
            <a:ext cx="2244509" cy="135488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1745AFB-89CA-4A32-846B-83EF34B1C4B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9951"/>
          <a:stretch/>
        </p:blipFill>
        <p:spPr>
          <a:xfrm>
            <a:off x="3557078" y="4645864"/>
            <a:ext cx="4499408" cy="135488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5B0D33E-78F1-4591-BD80-524E3AA1620B}"/>
              </a:ext>
            </a:extLst>
          </p:cNvPr>
          <p:cNvSpPr txBox="1"/>
          <p:nvPr/>
        </p:nvSpPr>
        <p:spPr>
          <a:xfrm>
            <a:off x="133165" y="2302090"/>
            <a:ext cx="116999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Realization 1: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07AFD5F-3B3C-4B18-A3C9-26E4C1BA8BDE}"/>
              </a:ext>
            </a:extLst>
          </p:cNvPr>
          <p:cNvSpPr txBox="1"/>
          <p:nvPr/>
        </p:nvSpPr>
        <p:spPr>
          <a:xfrm>
            <a:off x="133165" y="3793360"/>
            <a:ext cx="116999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Realization 2: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D77CEA7-828E-44B0-8405-A99AB0869AF9}"/>
              </a:ext>
            </a:extLst>
          </p:cNvPr>
          <p:cNvSpPr txBox="1"/>
          <p:nvPr/>
        </p:nvSpPr>
        <p:spPr>
          <a:xfrm>
            <a:off x="133165" y="5046308"/>
            <a:ext cx="116999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True: </a:t>
            </a:r>
          </a:p>
        </p:txBody>
      </p:sp>
    </p:spTree>
    <p:extLst>
      <p:ext uri="{BB962C8B-B14F-4D97-AF65-F5344CB8AC3E}">
        <p14:creationId xmlns:p14="http://schemas.microsoft.com/office/powerpoint/2010/main" val="314893499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52DBFF-0313-394C-B363-BB460E57F7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9144000" cy="1325563"/>
          </a:xfrm>
        </p:spPr>
        <p:txBody>
          <a:bodyPr>
            <a:normAutofit/>
          </a:bodyPr>
          <a:lstStyle/>
          <a:p>
            <a:pPr algn="ctr"/>
            <a:r>
              <a:rPr lang="en-US" sz="3800" dirty="0"/>
              <a:t>Evaluate AIC for identifying model structure.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6D15EE-E5D1-A740-98C3-0F3860489C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773" y="1825625"/>
            <a:ext cx="8802806" cy="4351338"/>
          </a:xfrm>
        </p:spPr>
        <p:txBody>
          <a:bodyPr/>
          <a:lstStyle/>
          <a:p>
            <a:r>
              <a:rPr lang="en-US" dirty="0"/>
              <a:t>Generate 100 observations from an ARMA(1,1).  </a:t>
            </a:r>
          </a:p>
          <a:p>
            <a:r>
              <a:rPr lang="en-US" dirty="0"/>
              <a:t>Use aic5.wge() to try and identify the model.</a:t>
            </a:r>
          </a:p>
          <a:p>
            <a:r>
              <a:rPr lang="en-US" dirty="0"/>
              <a:t>Now generate 500 observations from an ARMA(1,1)</a:t>
            </a:r>
          </a:p>
          <a:p>
            <a:r>
              <a:rPr lang="en-US" dirty="0"/>
              <a:t>use aic5.wge()to try and identify the model</a:t>
            </a:r>
          </a:p>
          <a:p>
            <a:r>
              <a:rPr lang="en-US" dirty="0"/>
              <a:t>How does aic5.wge() perform?</a:t>
            </a:r>
          </a:p>
          <a:p>
            <a:endParaRPr lang="en-US" dirty="0"/>
          </a:p>
          <a:p>
            <a:r>
              <a:rPr lang="en-US" dirty="0"/>
              <a:t>Repeat for an ARMA(</a:t>
            </a:r>
            <a:r>
              <a:rPr lang="en-US" dirty="0" err="1"/>
              <a:t>p,q</a:t>
            </a:r>
            <a:r>
              <a:rPr lang="en-US" dirty="0"/>
              <a:t>) where you select the p and q. </a:t>
            </a:r>
          </a:p>
        </p:txBody>
      </p:sp>
    </p:spTree>
    <p:extLst>
      <p:ext uri="{BB962C8B-B14F-4D97-AF65-F5344CB8AC3E}">
        <p14:creationId xmlns:p14="http://schemas.microsoft.com/office/powerpoint/2010/main" val="143577252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9770A0-A1E5-6443-8136-0930AF42CA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889" y="2576063"/>
            <a:ext cx="7886700" cy="1325563"/>
          </a:xfrm>
        </p:spPr>
        <p:txBody>
          <a:bodyPr/>
          <a:lstStyle/>
          <a:p>
            <a:pPr algn="ctr"/>
            <a:r>
              <a:rPr lang="en-US" dirty="0"/>
              <a:t>End Break Out 4</a:t>
            </a:r>
          </a:p>
        </p:txBody>
      </p:sp>
    </p:spTree>
    <p:extLst>
      <p:ext uri="{BB962C8B-B14F-4D97-AF65-F5344CB8AC3E}">
        <p14:creationId xmlns:p14="http://schemas.microsoft.com/office/powerpoint/2010/main" val="57593573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9770A0-A1E5-6443-8136-0930AF42CA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889" y="2576063"/>
            <a:ext cx="7886700" cy="1325563"/>
          </a:xfrm>
        </p:spPr>
        <p:txBody>
          <a:bodyPr/>
          <a:lstStyle/>
          <a:p>
            <a:pPr algn="ctr"/>
            <a:r>
              <a:rPr lang="en-US" dirty="0"/>
              <a:t>Break Out 5</a:t>
            </a:r>
          </a:p>
        </p:txBody>
      </p:sp>
    </p:spTree>
    <p:extLst>
      <p:ext uri="{BB962C8B-B14F-4D97-AF65-F5344CB8AC3E}">
        <p14:creationId xmlns:p14="http://schemas.microsoft.com/office/powerpoint/2010/main" val="198417828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99AA24-39AE-BA4C-8179-4E595BA02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74058"/>
            <a:ext cx="7886700" cy="685752"/>
          </a:xfrm>
        </p:spPr>
        <p:txBody>
          <a:bodyPr>
            <a:normAutofit fontScale="90000"/>
          </a:bodyPr>
          <a:lstStyle/>
          <a:p>
            <a:r>
              <a:rPr lang="en-US" dirty="0"/>
              <a:t>SWA Cancellation Data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D5D10D-DB66-554D-9F5B-2C09C0AF1C70}"/>
              </a:ext>
            </a:extLst>
          </p:cNvPr>
          <p:cNvSpPr txBox="1"/>
          <p:nvPr/>
        </p:nvSpPr>
        <p:spPr>
          <a:xfrm>
            <a:off x="314325" y="2511189"/>
            <a:ext cx="8515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Discuss which of the 5 models from aic5.wge() you would favor most for this realization?</a:t>
            </a:r>
          </a:p>
        </p:txBody>
      </p:sp>
    </p:spTree>
    <p:extLst>
      <p:ext uri="{BB962C8B-B14F-4D97-AF65-F5344CB8AC3E}">
        <p14:creationId xmlns:p14="http://schemas.microsoft.com/office/powerpoint/2010/main" val="100524167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99AA24-39AE-BA4C-8179-4E595BA02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74058"/>
            <a:ext cx="7886700" cy="685752"/>
          </a:xfrm>
        </p:spPr>
        <p:txBody>
          <a:bodyPr>
            <a:normAutofit fontScale="90000"/>
          </a:bodyPr>
          <a:lstStyle/>
          <a:p>
            <a:r>
              <a:rPr lang="en-US" dirty="0"/>
              <a:t>SWA Cancellation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1E0BEC-4D2C-C448-BCA8-E798FAD983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0052" y="4795067"/>
            <a:ext cx="2674109" cy="197967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361ED0A-3F39-A348-9572-5A40844ED9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4144" y="1291132"/>
            <a:ext cx="6135711" cy="350393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C892578-73C1-AB42-B621-F8F76D8355F8}"/>
              </a:ext>
            </a:extLst>
          </p:cNvPr>
          <p:cNvSpPr txBox="1"/>
          <p:nvPr/>
        </p:nvSpPr>
        <p:spPr>
          <a:xfrm>
            <a:off x="5295330" y="5812198"/>
            <a:ext cx="928048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F0000"/>
                </a:solidFill>
              </a:rPr>
              <a:t>AR(1)</a:t>
            </a:r>
          </a:p>
          <a:p>
            <a:r>
              <a:rPr lang="en-US" sz="1100" dirty="0">
                <a:solidFill>
                  <a:srgbClr val="FF0000"/>
                </a:solidFill>
              </a:rPr>
              <a:t>MA(2)</a:t>
            </a:r>
          </a:p>
          <a:p>
            <a:r>
              <a:rPr lang="en-US" sz="1100" dirty="0">
                <a:solidFill>
                  <a:srgbClr val="FF0000"/>
                </a:solidFill>
              </a:rPr>
              <a:t>AR(2)</a:t>
            </a:r>
          </a:p>
          <a:p>
            <a:r>
              <a:rPr lang="en-US" sz="1100" dirty="0">
                <a:solidFill>
                  <a:srgbClr val="FF0000"/>
                </a:solidFill>
              </a:rPr>
              <a:t>ARMA(1,1)</a:t>
            </a:r>
          </a:p>
          <a:p>
            <a:r>
              <a:rPr lang="en-US" sz="1100" dirty="0">
                <a:solidFill>
                  <a:srgbClr val="FF0000"/>
                </a:solidFill>
              </a:rPr>
              <a:t>MA(1)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2818012-47FC-0144-8055-7F3A557D60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8899" y="948471"/>
            <a:ext cx="3886200" cy="25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9461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3ECA66-225E-F446-B3D7-D8CF19EFEB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Cleaning Up Some Loose Ends: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BF6417-72C9-1345-B4E5-A6CFA57346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7550" y="2023533"/>
            <a:ext cx="5168900" cy="314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89730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9770A0-A1E5-6443-8136-0930AF42CA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889" y="2576063"/>
            <a:ext cx="7886700" cy="1325563"/>
          </a:xfrm>
        </p:spPr>
        <p:txBody>
          <a:bodyPr/>
          <a:lstStyle/>
          <a:p>
            <a:pPr algn="ctr"/>
            <a:r>
              <a:rPr lang="en-US" dirty="0"/>
              <a:t>End Break Out 5</a:t>
            </a:r>
          </a:p>
        </p:txBody>
      </p:sp>
    </p:spTree>
    <p:extLst>
      <p:ext uri="{BB962C8B-B14F-4D97-AF65-F5344CB8AC3E}">
        <p14:creationId xmlns:p14="http://schemas.microsoft.com/office/powerpoint/2010/main" val="207742448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0940BDF-E65C-0A48-BDD9-A47E1A46A0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800" y="1690689"/>
            <a:ext cx="8280400" cy="439420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A52C0E37-1DDE-0248-986D-359E5EE3E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Series Study!</a:t>
            </a:r>
          </a:p>
        </p:txBody>
      </p:sp>
    </p:spTree>
    <p:extLst>
      <p:ext uri="{BB962C8B-B14F-4D97-AF65-F5344CB8AC3E}">
        <p14:creationId xmlns:p14="http://schemas.microsoft.com/office/powerpoint/2010/main" val="237290778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259227-4882-8A4B-B2B8-945393ABF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059" y="2507824"/>
            <a:ext cx="7886700" cy="1325563"/>
          </a:xfrm>
        </p:spPr>
        <p:txBody>
          <a:bodyPr/>
          <a:lstStyle/>
          <a:p>
            <a:r>
              <a:rPr lang="en-US" dirty="0"/>
              <a:t>Common Questions</a:t>
            </a:r>
          </a:p>
        </p:txBody>
      </p:sp>
    </p:spTree>
    <p:extLst>
      <p:ext uri="{BB962C8B-B14F-4D97-AF65-F5344CB8AC3E}">
        <p14:creationId xmlns:p14="http://schemas.microsoft.com/office/powerpoint/2010/main" val="172290432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3562"/>
          </a:xfrm>
        </p:spPr>
        <p:txBody>
          <a:bodyPr>
            <a:normAutofit/>
          </a:bodyPr>
          <a:lstStyle/>
          <a:p>
            <a:pPr algn="ctr"/>
            <a:r>
              <a:rPr lang="en-US" sz="2200" dirty="0"/>
              <a:t>COMMON QUESTIONS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14400"/>
            <a:ext cx="8229600" cy="5211763"/>
          </a:xfrm>
        </p:spPr>
        <p:txBody>
          <a:bodyPr>
            <a:normAutofit fontScale="92500" lnSpcReduction="20000"/>
          </a:bodyPr>
          <a:lstStyle/>
          <a:p>
            <a:r>
              <a:rPr lang="en-US" sz="1400" dirty="0"/>
              <a:t>Sec 5.2:</a:t>
            </a:r>
          </a:p>
          <a:p>
            <a:pPr lvl="1"/>
            <a:r>
              <a:rPr lang="en-US" sz="1400" dirty="0"/>
              <a:t>How is a MA(q) always stationary?  </a:t>
            </a:r>
            <a:r>
              <a:rPr lang="en-US" sz="1400" b="1" dirty="0"/>
              <a:t>Check out the proof … that is only way I know to show it. Condition one and two are easy to show, condition 3 takes a little more work.  The details of the proof are in the book.  </a:t>
            </a:r>
          </a:p>
          <a:p>
            <a:pPr lvl="1"/>
            <a:r>
              <a:rPr lang="en-US" sz="1400" dirty="0"/>
              <a:t>Why do the spectral densities have  dips instead of peaks? </a:t>
            </a:r>
            <a:r>
              <a:rPr lang="en-US" sz="1400" b="1" dirty="0"/>
              <a:t>Check out the proof … that is only way I know to show it. </a:t>
            </a:r>
          </a:p>
          <a:p>
            <a:pPr lvl="1"/>
            <a:r>
              <a:rPr lang="en-US" sz="1400" b="1" dirty="0"/>
              <a:t>However, it is because they have dips that they are helpful in an applied sense.</a:t>
            </a:r>
            <a:r>
              <a:rPr lang="en-US" sz="1400" dirty="0"/>
              <a:t>  </a:t>
            </a:r>
          </a:p>
          <a:p>
            <a:r>
              <a:rPr lang="en-US" sz="1400" dirty="0"/>
              <a:t>Sec 5.3:</a:t>
            </a:r>
          </a:p>
          <a:p>
            <a:pPr lvl="1"/>
            <a:r>
              <a:rPr lang="en-US" sz="1400" dirty="0"/>
              <a:t>Why are MA models defined as ARMA models in R?  </a:t>
            </a:r>
            <a:r>
              <a:rPr lang="en-US" sz="1400" b="1" dirty="0"/>
              <a:t>Just coders choice: MA(q) = ARMA(</a:t>
            </a:r>
            <a:r>
              <a:rPr lang="en-US" sz="1400" b="1" dirty="0" err="1"/>
              <a:t>p,q</a:t>
            </a:r>
            <a:r>
              <a:rPr lang="en-US" sz="1400" b="1" dirty="0"/>
              <a:t>)…. there is no statistical reason other than for convenience. </a:t>
            </a:r>
          </a:p>
          <a:p>
            <a:r>
              <a:rPr lang="en-US" sz="1400" dirty="0"/>
              <a:t>Sec 5.4:</a:t>
            </a:r>
          </a:p>
          <a:p>
            <a:pPr lvl="1"/>
            <a:r>
              <a:rPr lang="en-US" sz="1400" dirty="0"/>
              <a:t>Why is it undesirable to have 2 models with the same autocorrelation? </a:t>
            </a:r>
            <a:r>
              <a:rPr lang="en-US" sz="1400" b="1" dirty="0"/>
              <a:t>For one thing,</a:t>
            </a:r>
            <a:r>
              <a:rPr lang="en-US" sz="1400" dirty="0"/>
              <a:t> </a:t>
            </a:r>
            <a:r>
              <a:rPr lang="en-US" sz="1400" b="1" dirty="0"/>
              <a:t>they will produce different forecasts.</a:t>
            </a:r>
          </a:p>
          <a:p>
            <a:pPr lvl="1"/>
            <a:r>
              <a:rPr lang="en-US" sz="1400" dirty="0"/>
              <a:t>Why do we not consider non-invertible models?  We will cover this tonight.  </a:t>
            </a:r>
            <a:r>
              <a:rPr lang="en-US" sz="1400" b="1" dirty="0"/>
              <a:t>The model won’t make logical sense and the model multiplicity argument.  </a:t>
            </a:r>
          </a:p>
          <a:p>
            <a:r>
              <a:rPr lang="en-US" sz="1400" dirty="0"/>
              <a:t>Sec 5.5:</a:t>
            </a:r>
          </a:p>
          <a:p>
            <a:pPr lvl="1"/>
            <a:r>
              <a:rPr lang="en-US" sz="1400" dirty="0"/>
              <a:t>For cases where we have cancellation, are there cases where it is appropriate to use the model we get as a result of cancellation instead? Can it make sense to ever use this more simplistic model?</a:t>
            </a:r>
          </a:p>
          <a:p>
            <a:pPr lvl="2"/>
            <a:r>
              <a:rPr lang="en-US" sz="1200" b="1" dirty="0"/>
              <a:t>DEFINITELY … AND YOU SHOULD.</a:t>
            </a:r>
          </a:p>
          <a:p>
            <a:pPr lvl="1"/>
            <a:r>
              <a:rPr lang="en-US" sz="1400" dirty="0"/>
              <a:t>Are non-ARMA models useful (ones that are not both stationary and invertible</a:t>
            </a:r>
            <a:r>
              <a:rPr lang="en-US" sz="1400" b="1" dirty="0"/>
              <a:t>)?  Definitely … we will cover some non-stationary models next.  We will always only consider invertible models.  </a:t>
            </a:r>
          </a:p>
          <a:p>
            <a:r>
              <a:rPr lang="en-US" sz="1400" dirty="0"/>
              <a:t>Sec 5.6:</a:t>
            </a:r>
          </a:p>
          <a:p>
            <a:pPr lvl="1"/>
            <a:r>
              <a:rPr lang="en-US" sz="1400" dirty="0"/>
              <a:t>Can you argue to use one model over another if their AICs are very close?  </a:t>
            </a:r>
            <a:r>
              <a:rPr lang="en-US" sz="1400" b="1" dirty="0"/>
              <a:t>Definitely ... and you should… in fact … they don’t even have to be very close.  The AIC is just one metric.  We will see an example tonight. </a:t>
            </a:r>
            <a:r>
              <a:rPr lang="en-US" sz="1400" dirty="0"/>
              <a:t> </a:t>
            </a:r>
          </a:p>
          <a:p>
            <a:r>
              <a:rPr lang="en-US" sz="1400" dirty="0"/>
              <a:t>Sec 5.7:</a:t>
            </a:r>
          </a:p>
          <a:p>
            <a:pPr lvl="1"/>
            <a:r>
              <a:rPr lang="en-US" sz="1400" dirty="0"/>
              <a:t>Why does the output for </a:t>
            </a:r>
            <a:r>
              <a:rPr lang="en-US" sz="1400" dirty="0" err="1"/>
              <a:t>psi.weight.wge</a:t>
            </a:r>
            <a:r>
              <a:rPr lang="en-US" sz="1400" dirty="0"/>
              <a:t> start at psi 1?   </a:t>
            </a:r>
            <a:r>
              <a:rPr lang="en-US" sz="1400" b="1" dirty="0"/>
              <a:t>psi weights are coefficients of white noise terms in the GLP.  The GLP is </a:t>
            </a:r>
            <a:r>
              <a:rPr lang="en-US" sz="1400" b="1" dirty="0" err="1"/>
              <a:t>xt</a:t>
            </a:r>
            <a:r>
              <a:rPr lang="en-US" sz="1400" b="1" dirty="0"/>
              <a:t> = at + psi_1a_t-1 + psi_2a_t-2 …   psi_0 = 1 is what you are seeing and is the coefficient of </a:t>
            </a:r>
            <a:r>
              <a:rPr lang="en-US" sz="1400" b="1" dirty="0" err="1"/>
              <a:t>a_t</a:t>
            </a:r>
            <a:r>
              <a:rPr lang="en-US" sz="1400" b="1" dirty="0"/>
              <a:t>.</a:t>
            </a:r>
          </a:p>
          <a:p>
            <a:pPr marL="457200" lvl="1" indent="0">
              <a:buNone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7974602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9770A0-A1E5-6443-8136-0930AF42CA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889" y="2576063"/>
            <a:ext cx="7886700" cy="1325563"/>
          </a:xfrm>
        </p:spPr>
        <p:txBody>
          <a:bodyPr/>
          <a:lstStyle/>
          <a:p>
            <a:pPr algn="ctr"/>
            <a:r>
              <a:rPr lang="en-US" dirty="0"/>
              <a:t>Break Out 1</a:t>
            </a:r>
          </a:p>
        </p:txBody>
      </p:sp>
    </p:spTree>
    <p:extLst>
      <p:ext uri="{BB962C8B-B14F-4D97-AF65-F5344CB8AC3E}">
        <p14:creationId xmlns:p14="http://schemas.microsoft.com/office/powerpoint/2010/main" val="7591150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689354-4DE0-0D4A-8647-4AB1B10E4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AIC5 for Store 8: Item 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72B2227-AC49-DA48-B6DC-6C750BE2A715}"/>
              </a:ext>
            </a:extLst>
          </p:cNvPr>
          <p:cNvSpPr txBox="1"/>
          <p:nvPr/>
        </p:nvSpPr>
        <p:spPr>
          <a:xfrm>
            <a:off x="989462" y="2797791"/>
            <a:ext cx="71650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Review and describe your findings with respect to the AIC and the model identification for the realization you chose. </a:t>
            </a:r>
          </a:p>
        </p:txBody>
      </p:sp>
    </p:spTree>
    <p:extLst>
      <p:ext uri="{BB962C8B-B14F-4D97-AF65-F5344CB8AC3E}">
        <p14:creationId xmlns:p14="http://schemas.microsoft.com/office/powerpoint/2010/main" val="7552752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9770A0-A1E5-6443-8136-0930AF42CA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889" y="2576063"/>
            <a:ext cx="7886700" cy="1325563"/>
          </a:xfrm>
        </p:spPr>
        <p:txBody>
          <a:bodyPr/>
          <a:lstStyle/>
          <a:p>
            <a:pPr algn="ctr"/>
            <a:r>
              <a:rPr lang="en-US" dirty="0"/>
              <a:t>End Break Out 1</a:t>
            </a:r>
          </a:p>
        </p:txBody>
      </p:sp>
    </p:spTree>
    <p:extLst>
      <p:ext uri="{BB962C8B-B14F-4D97-AF65-F5344CB8AC3E}">
        <p14:creationId xmlns:p14="http://schemas.microsoft.com/office/powerpoint/2010/main" val="15606049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689354-4DE0-0D4A-8647-4AB1B10E4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AIC5 for Store 8: Item 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A02D77-DB0F-4D42-8EC7-3B99646961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102" y="1813064"/>
            <a:ext cx="2624196" cy="194006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3F26431-B02C-9541-94A9-FAE06FC554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2146" y="1813064"/>
            <a:ext cx="2889679" cy="194006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14E0E02-5942-984F-AB57-6AB9D870E8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5009" y="1813064"/>
            <a:ext cx="2899996" cy="19400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D201783-8E28-8045-AD3C-A57C1B95F4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9491" y="4132036"/>
            <a:ext cx="5671119" cy="2317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488550"/>
      </p:ext>
    </p:extLst>
  </p:cSld>
  <p:clrMapOvr>
    <a:masterClrMapping/>
  </p:clrMapOvr>
</p:sld>
</file>

<file path=ppt/theme/theme1.xml><?xml version="1.0" encoding="utf-8"?>
<a:theme xmlns:a="http://schemas.openxmlformats.org/drawingml/2006/main" name="2U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U" id="{366B8B3C-2D30-EF4C-945A-9C2F0CDF465A}" vid="{BACFCB83-49E5-4846-9BF9-7818E6FE7F3D}"/>
    </a:ext>
  </a:extLst>
</a:theme>
</file>

<file path=ppt/theme/theme2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2U</Template>
  <TotalTime>7436</TotalTime>
  <Words>1603</Words>
  <Application>Microsoft Macintosh PowerPoint</Application>
  <PresentationFormat>On-screen Show (4:3)</PresentationFormat>
  <Paragraphs>173</Paragraphs>
  <Slides>53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53</vt:i4>
      </vt:variant>
    </vt:vector>
  </HeadingPairs>
  <TitlesOfParts>
    <vt:vector size="60" baseType="lpstr">
      <vt:lpstr>Arial</vt:lpstr>
      <vt:lpstr>Calibri</vt:lpstr>
      <vt:lpstr>Calibri Light</vt:lpstr>
      <vt:lpstr>Cambria Math</vt:lpstr>
      <vt:lpstr>Gill Sans MT</vt:lpstr>
      <vt:lpstr>2U</vt:lpstr>
      <vt:lpstr>Gallery</vt:lpstr>
      <vt:lpstr>Time Series: Unit 5</vt:lpstr>
      <vt:lpstr>Cleaning Up Some Loose Ends</vt:lpstr>
      <vt:lpstr>Cleaning Up Some Loose Ends</vt:lpstr>
      <vt:lpstr>Cleaning Up Some Loose Ends</vt:lpstr>
      <vt:lpstr>Cleaning Up Some Loose Ends:</vt:lpstr>
      <vt:lpstr>Break Out 1</vt:lpstr>
      <vt:lpstr>1. AIC5 for Store 8: Item 1</vt:lpstr>
      <vt:lpstr>End Break Out 1</vt:lpstr>
      <vt:lpstr>1. AIC5 for Store 8: Item 1</vt:lpstr>
      <vt:lpstr>Break Out 2</vt:lpstr>
      <vt:lpstr>2. Calculate ρ_1for MA(2):</vt:lpstr>
      <vt:lpstr>2. Calculate ρ_1for MA(2):</vt:lpstr>
      <vt:lpstr>2. Calculate ρ_2for MA(2):</vt:lpstr>
      <vt:lpstr>2. Calculate ρ_2for MA(2):</vt:lpstr>
      <vt:lpstr>2. Calculate ρ_3for MA(2):</vt:lpstr>
      <vt:lpstr>2. Calculate ρ_3for MA(2):</vt:lpstr>
      <vt:lpstr>Verify the autocorrelations using tswge</vt:lpstr>
      <vt:lpstr>Verify the autocorrelations using tswge</vt:lpstr>
      <vt:lpstr>Calculate ρ_(0,) ρ_(1,) and ρ_(2,)  for MA(1):</vt:lpstr>
      <vt:lpstr>Calculate ρ_(0,) ρ_(1,) and ρ_(2,)  for MA(1):</vt:lpstr>
      <vt:lpstr>Matching: Without R / tswge</vt:lpstr>
      <vt:lpstr>Matching: Without R / tswge</vt:lpstr>
      <vt:lpstr>END Break Out 2</vt:lpstr>
      <vt:lpstr>Review Invertible Models</vt:lpstr>
      <vt:lpstr>Discussion: Invertibility</vt:lpstr>
      <vt:lpstr>Why Only Consider Invertible Models?</vt:lpstr>
      <vt:lpstr>Discussion: Invertibility</vt:lpstr>
      <vt:lpstr>Recall: ρ_(0,) ρ_(1,) and ρ_(2,)  for MA(1):</vt:lpstr>
      <vt:lpstr>Why Only Consider Invertible Models?</vt:lpstr>
      <vt:lpstr>Break Out 3</vt:lpstr>
      <vt:lpstr>GLP Form for MA(2)</vt:lpstr>
      <vt:lpstr>GLP Form for MA(2)</vt:lpstr>
      <vt:lpstr>GLP Form for AR(2)</vt:lpstr>
      <vt:lpstr>GLP Form for AR(2)</vt:lpstr>
      <vt:lpstr>GLP Form for ARMA(2,2)</vt:lpstr>
      <vt:lpstr>GLP Form for ARMA(2,2)</vt:lpstr>
      <vt:lpstr>Psi Weights and Long Division </vt:lpstr>
      <vt:lpstr>End Break Out 3</vt:lpstr>
      <vt:lpstr>Break Out 4</vt:lpstr>
      <vt:lpstr>ARMA MODELS</vt:lpstr>
      <vt:lpstr>ARMA MODELS</vt:lpstr>
      <vt:lpstr>Generate a realizations from an ARMA model.  You pick p and q.  Include the ACF and spectral density.  </vt:lpstr>
      <vt:lpstr>Generate a realizations from an ARMA model.  You pick p and q.  Include the ACF and spectral density.  </vt:lpstr>
      <vt:lpstr>ARMA(2,2) Model Realizations (From a Student!)</vt:lpstr>
      <vt:lpstr>Evaluate AIC for identifying model structure.</vt:lpstr>
      <vt:lpstr>End Break Out 4</vt:lpstr>
      <vt:lpstr>Break Out 5</vt:lpstr>
      <vt:lpstr>SWA Cancellation Data</vt:lpstr>
      <vt:lpstr>SWA Cancellation Data</vt:lpstr>
      <vt:lpstr>End Break Out 5</vt:lpstr>
      <vt:lpstr>Time Series Study!</vt:lpstr>
      <vt:lpstr>Common Questions</vt:lpstr>
      <vt:lpstr>COMMON QUESTIONS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Time Series: Unit 5</dc:title>
  <dc:creator>Microsoft Office User</dc:creator>
  <cp:lastModifiedBy>Microsoft Office User</cp:lastModifiedBy>
  <cp:revision>44</cp:revision>
  <dcterms:created xsi:type="dcterms:W3CDTF">2019-06-03T02:08:55Z</dcterms:created>
  <dcterms:modified xsi:type="dcterms:W3CDTF">2019-09-25T03:03:35Z</dcterms:modified>
</cp:coreProperties>
</file>